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92" r:id="rId4"/>
    <p:sldId id="287" r:id="rId5"/>
    <p:sldId id="313" r:id="rId6"/>
    <p:sldId id="312" r:id="rId7"/>
    <p:sldId id="316" r:id="rId8"/>
    <p:sldId id="295" r:id="rId9"/>
    <p:sldId id="296" r:id="rId10"/>
    <p:sldId id="301" r:id="rId11"/>
    <p:sldId id="322" r:id="rId12"/>
    <p:sldId id="304" r:id="rId13"/>
    <p:sldId id="308" r:id="rId14"/>
    <p:sldId id="309" r:id="rId15"/>
    <p:sldId id="303" r:id="rId16"/>
    <p:sldId id="321" r:id="rId17"/>
    <p:sldId id="319" r:id="rId18"/>
    <p:sldId id="317" r:id="rId19"/>
    <p:sldId id="318" r:id="rId20"/>
    <p:sldId id="306" r:id="rId21"/>
  </p:sldIdLst>
  <p:sldSz cx="12192000" cy="6858000"/>
  <p:notesSz cx="6858000" cy="9144000"/>
  <p:embeddedFontLst>
    <p:embeddedFont>
      <p:font typeface="맑은 고딕 Semilight" panose="020B0600000101010101" charset="-127"/>
      <p:regular r:id="rId23"/>
    </p:embeddedFont>
    <p:embeddedFont>
      <p:font typeface="서울남산체 EB" panose="020B0600000101010101" charset="-127"/>
      <p:regular r:id="rId24"/>
    </p:embeddedFont>
    <p:embeddedFont>
      <p:font typeface="AlternateGothic2 BT" panose="020B0608020202050204" pitchFamily="34" charset="0"/>
      <p:regular r:id="rId25"/>
    </p:embeddedFont>
    <p:embeddedFont>
      <p:font typeface="Arial Narrow" panose="020B060602020203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Y헤드라인M" panose="02030600000101010101" pitchFamily="18" charset="-127"/>
      <p:regular r:id="rId34"/>
    </p:embeddedFont>
    <p:embeddedFont>
      <p:font typeface="Oswald Regular" panose="02000503000000000000" pitchFamily="2" charset="0"/>
      <p:regular r:id="rId35"/>
    </p:embeddedFont>
    <p:embeddedFont>
      <p:font typeface="Product Sans" panose="020B0600000101010101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527" userDrawn="1">
          <p15:clr>
            <a:srgbClr val="A4A3A4"/>
          </p15:clr>
        </p15:guide>
        <p15:guide id="3" orient="horz" pos="1797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CC181E"/>
    <a:srgbClr val="66FF66"/>
    <a:srgbClr val="6E6F6C"/>
    <a:srgbClr val="F1F1F1"/>
    <a:srgbClr val="868686"/>
    <a:srgbClr val="252525"/>
    <a:srgbClr val="2C2C2C"/>
    <a:srgbClr val="FAFAFA"/>
    <a:srgbClr val="73A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86" autoAdjust="0"/>
    <p:restoredTop sz="87481" autoAdjust="0"/>
  </p:normalViewPr>
  <p:slideViewPr>
    <p:cSldViewPr snapToGrid="0" showGuides="1">
      <p:cViewPr varScale="1">
        <p:scale>
          <a:sx n="75" d="100"/>
          <a:sy n="75" d="100"/>
        </p:scale>
        <p:origin x="398" y="58"/>
      </p:cViewPr>
      <p:guideLst>
        <p:guide orient="horz" pos="2160"/>
        <p:guide pos="1527"/>
        <p:guide orient="horz" pos="1797"/>
        <p:guide orient="horz" pos="346"/>
        <p:guide pos="211"/>
      </p:guideLst>
    </p:cSldViewPr>
  </p:slideViewPr>
  <p:notesTextViewPr>
    <p:cViewPr>
      <p:scale>
        <a:sx n="1" d="1"/>
        <a:sy n="1" d="1"/>
      </p:scale>
      <p:origin x="0" y="-341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31EF6-0906-4F6D-983E-87E7D63458E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84CFB-934F-468D-A9BC-4DD05CBC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81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witch.tv/twitch-engineering-an-introduction-and-overview-a23917b71a2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숭실대학우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숭실대인으로 변경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교수님이 </a:t>
            </a:r>
            <a:r>
              <a:rPr lang="ko-KR" altLang="en-US" dirty="0" err="1"/>
              <a:t>멀티스레드</a:t>
            </a:r>
            <a:r>
              <a:rPr lang="ko-KR" altLang="en-US" dirty="0"/>
              <a:t> 빼라 </a:t>
            </a:r>
            <a:r>
              <a:rPr lang="ko-KR" altLang="en-US" dirty="0" err="1"/>
              <a:t>했었던거</a:t>
            </a:r>
            <a:r>
              <a:rPr lang="ko-KR" altLang="en-US" dirty="0"/>
              <a:t> 같은데 </a:t>
            </a:r>
            <a:r>
              <a:rPr lang="ko-KR" altLang="en-US" dirty="0" err="1"/>
              <a:t>기억이안남</a:t>
            </a:r>
            <a:r>
              <a:rPr lang="en-US" altLang="ko-KR" dirty="0"/>
              <a:t>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안녕하세요 </a:t>
            </a:r>
            <a:r>
              <a:rPr lang="en-US" altLang="ko-KR" dirty="0"/>
              <a:t>1</a:t>
            </a:r>
            <a:r>
              <a:rPr lang="ko-KR" altLang="en-US" dirty="0"/>
              <a:t>조 발표를 맡은 </a:t>
            </a:r>
            <a:r>
              <a:rPr lang="ko-KR" altLang="en-US" dirty="0" err="1"/>
              <a:t>계희준입니다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저희는 숭실대생을 위한 실시간 </a:t>
            </a:r>
            <a:r>
              <a:rPr lang="en-US" altLang="ko-KR" dirty="0" err="1"/>
              <a:t>ucc</a:t>
            </a:r>
            <a:r>
              <a:rPr lang="en-US" altLang="ko-KR" dirty="0"/>
              <a:t> </a:t>
            </a:r>
            <a:r>
              <a:rPr lang="ko-KR" altLang="en-US" dirty="0"/>
              <a:t>스트리밍 서버인 </a:t>
            </a:r>
            <a:r>
              <a:rPr lang="en-US" altLang="ko-KR" dirty="0" err="1"/>
              <a:t>ssutube</a:t>
            </a:r>
            <a:r>
              <a:rPr lang="ko-KR" altLang="en-US" dirty="0"/>
              <a:t>를 개발하였습니다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87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 </a:t>
            </a:r>
            <a:r>
              <a:rPr lang="en-US" altLang="ko-KR" dirty="0"/>
              <a:t>(</a:t>
            </a:r>
            <a:r>
              <a:rPr lang="ko-KR" altLang="en-US" dirty="0"/>
              <a:t>설명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*</a:t>
            </a:r>
            <a:r>
              <a:rPr lang="en-US" altLang="ko-KR" baseline="0" dirty="0"/>
              <a:t> </a:t>
            </a:r>
            <a:r>
              <a:rPr lang="ko-KR" altLang="en-US" baseline="0" dirty="0"/>
              <a:t>추가함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3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DO : Server</a:t>
            </a:r>
            <a:r>
              <a:rPr lang="ko-KR" altLang="en-US" dirty="0"/>
              <a:t>에서 </a:t>
            </a:r>
            <a:r>
              <a:rPr lang="en-US" altLang="ko-KR" dirty="0"/>
              <a:t>Client</a:t>
            </a:r>
            <a:r>
              <a:rPr lang="ko-KR" altLang="en-US" dirty="0"/>
              <a:t>에 보낼 메시지 프로토콜 정해야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Size 8 ? 4?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91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DO : Server</a:t>
            </a:r>
            <a:r>
              <a:rPr lang="ko-KR" altLang="en-US" dirty="0"/>
              <a:t>에서 </a:t>
            </a:r>
            <a:r>
              <a:rPr lang="en-US" altLang="ko-KR" dirty="0"/>
              <a:t>Client</a:t>
            </a:r>
            <a:r>
              <a:rPr lang="ko-KR" altLang="en-US" dirty="0"/>
              <a:t>에 보낼 메시지 프로토콜 정해야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Size 8 ? 4?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34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854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DO : Server</a:t>
            </a:r>
            <a:r>
              <a:rPr lang="ko-KR" altLang="en-US" dirty="0"/>
              <a:t>에서 </a:t>
            </a:r>
            <a:r>
              <a:rPr lang="en-US" altLang="ko-KR" dirty="0"/>
              <a:t>Client</a:t>
            </a:r>
            <a:r>
              <a:rPr lang="ko-KR" altLang="en-US" dirty="0"/>
              <a:t>에 보낼 메시지 프로토콜 정해야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156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동영상 확장자를 지원하기 위해 인코딩 생각</a:t>
            </a:r>
            <a:r>
              <a:rPr lang="en-US" altLang="ko-KR" dirty="0"/>
              <a:t>, </a:t>
            </a:r>
            <a:r>
              <a:rPr lang="ko-KR" altLang="en-US" dirty="0"/>
              <a:t>인코딩 어렵</a:t>
            </a:r>
            <a:r>
              <a:rPr lang="en-US" altLang="ko-KR" dirty="0"/>
              <a:t>, </a:t>
            </a:r>
            <a:r>
              <a:rPr lang="en-US" altLang="ko-KR" dirty="0" err="1"/>
              <a:t>VLCPlayer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스트리밍 서버는 송수신 데이터 양이 많다 </a:t>
            </a:r>
            <a:r>
              <a:rPr lang="en-US" altLang="ko-KR" dirty="0"/>
              <a:t>-&gt; </a:t>
            </a:r>
            <a:r>
              <a:rPr lang="ko-KR" altLang="en-US" dirty="0"/>
              <a:t>별도의 서버로 구현</a:t>
            </a:r>
            <a:endParaRPr lang="en-US" altLang="ko-KR" dirty="0"/>
          </a:p>
          <a:p>
            <a:r>
              <a:rPr lang="ko-KR" altLang="en-US" dirty="0"/>
              <a:t>구현을 해보니 자바 기반 클라이언트와 </a:t>
            </a:r>
            <a:r>
              <a:rPr lang="en-US" altLang="ko-KR" dirty="0"/>
              <a:t>c </a:t>
            </a:r>
            <a:r>
              <a:rPr lang="ko-KR" altLang="en-US" dirty="0"/>
              <a:t>기반 서버의 바이트 순서가 달라 문제가 발생했다</a:t>
            </a:r>
            <a:r>
              <a:rPr lang="en-US" altLang="ko-KR" dirty="0"/>
              <a:t>. - &gt; </a:t>
            </a:r>
            <a:r>
              <a:rPr lang="ko-KR" altLang="en-US" dirty="0"/>
              <a:t>이를 처리하는 함수를 만들어서 바이트 순서 일치</a:t>
            </a:r>
            <a:endParaRPr lang="en-US" altLang="ko-KR" dirty="0"/>
          </a:p>
          <a:p>
            <a:r>
              <a:rPr lang="en-US" altLang="ko-KR" dirty="0"/>
              <a:t>RSTP</a:t>
            </a:r>
            <a:r>
              <a:rPr lang="ko-KR" altLang="en-US" dirty="0"/>
              <a:t>프로토콜 을 이용할 수 있지만 책 한권 분량의 소스를 이해해야 </a:t>
            </a:r>
            <a:r>
              <a:rPr lang="ko-KR" altLang="en-US" dirty="0" err="1"/>
              <a:t>되서</a:t>
            </a:r>
            <a:r>
              <a:rPr lang="ko-KR" altLang="en-US" dirty="0"/>
              <a:t> 주어진 시간에 불가능</a:t>
            </a:r>
            <a:r>
              <a:rPr lang="en-US" altLang="ko-KR" dirty="0"/>
              <a:t>, -&gt;  </a:t>
            </a:r>
            <a:r>
              <a:rPr lang="ko-KR" altLang="en-US" dirty="0"/>
              <a:t>보다 구현이 쉽지만 스트리밍을 구현할 수 있는 </a:t>
            </a:r>
            <a:r>
              <a:rPr lang="en-US" altLang="ko-KR" dirty="0"/>
              <a:t>progressive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 err="1"/>
              <a:t>버츄얼</a:t>
            </a:r>
            <a:r>
              <a:rPr lang="ko-KR" altLang="en-US" dirty="0"/>
              <a:t> 박스의 우분투 환경에서 개발된 서버에 외부 클라이언트가 접속을 하지 못하였습니다</a:t>
            </a:r>
            <a:r>
              <a:rPr lang="en-US" altLang="ko-KR" dirty="0"/>
              <a:t>. </a:t>
            </a:r>
            <a:r>
              <a:rPr lang="ko-KR" altLang="en-US" dirty="0"/>
              <a:t>윈도우 방화벽을 해제해고 </a:t>
            </a:r>
            <a:r>
              <a:rPr lang="ko-KR" altLang="en-US" dirty="0" err="1"/>
              <a:t>버츄얼</a:t>
            </a:r>
            <a:r>
              <a:rPr lang="ko-KR" altLang="en-US" dirty="0"/>
              <a:t> 박스 환경에서 포트 </a:t>
            </a:r>
            <a:r>
              <a:rPr lang="ko-KR" altLang="en-US" dirty="0" err="1"/>
              <a:t>ㅗ워딩</a:t>
            </a:r>
            <a:r>
              <a:rPr lang="ko-KR" altLang="en-US" dirty="0"/>
              <a:t> 설정을 해주어야 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66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 </a:t>
            </a:r>
            <a:r>
              <a:rPr lang="en-US" altLang="ko-KR" dirty="0"/>
              <a:t>(</a:t>
            </a:r>
            <a:r>
              <a:rPr lang="ko-KR" altLang="en-US" dirty="0"/>
              <a:t>설명</a:t>
            </a:r>
            <a:r>
              <a:rPr lang="en-US" altLang="ko-KR" dirty="0"/>
              <a:t>) : </a:t>
            </a:r>
            <a:r>
              <a:rPr lang="ko-KR" altLang="en-US" dirty="0"/>
              <a:t>위험요소 </a:t>
            </a:r>
            <a:r>
              <a:rPr lang="en-US" altLang="ko-KR" dirty="0"/>
              <a:t>-&gt; </a:t>
            </a:r>
            <a:r>
              <a:rPr lang="ko-KR" altLang="en-US" dirty="0"/>
              <a:t>해결 방안</a:t>
            </a:r>
            <a:endParaRPr lang="en-US" altLang="ko-KR" dirty="0"/>
          </a:p>
          <a:p>
            <a:r>
              <a:rPr lang="ko-KR" altLang="en-US" dirty="0"/>
              <a:t>대본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5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 </a:t>
            </a:r>
            <a:r>
              <a:rPr lang="en-US" altLang="ko-KR" dirty="0"/>
              <a:t>(</a:t>
            </a:r>
            <a:r>
              <a:rPr lang="ko-KR" altLang="en-US" dirty="0"/>
              <a:t>설명</a:t>
            </a:r>
            <a:r>
              <a:rPr lang="en-US" altLang="ko-KR" dirty="0"/>
              <a:t>) : </a:t>
            </a:r>
            <a:r>
              <a:rPr lang="ko-KR" altLang="en-US" dirty="0"/>
              <a:t>위험요소 </a:t>
            </a:r>
            <a:r>
              <a:rPr lang="en-US" altLang="ko-KR" dirty="0"/>
              <a:t>-&gt; </a:t>
            </a:r>
            <a:r>
              <a:rPr lang="ko-KR" altLang="en-US" dirty="0"/>
              <a:t>해결 방안</a:t>
            </a:r>
            <a:endParaRPr lang="en-US" altLang="ko-KR" dirty="0"/>
          </a:p>
          <a:p>
            <a:r>
              <a:rPr lang="ko-KR" altLang="en-US" dirty="0"/>
              <a:t>대본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573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 </a:t>
            </a:r>
            <a:r>
              <a:rPr lang="en-US" altLang="ko-KR" dirty="0"/>
              <a:t>(</a:t>
            </a:r>
            <a:r>
              <a:rPr lang="ko-KR" altLang="en-US" dirty="0"/>
              <a:t>설명</a:t>
            </a:r>
            <a:r>
              <a:rPr lang="en-US" altLang="ko-KR" dirty="0"/>
              <a:t>) : </a:t>
            </a:r>
            <a:r>
              <a:rPr lang="ko-KR" altLang="en-US" dirty="0"/>
              <a:t>위험요소 </a:t>
            </a:r>
            <a:r>
              <a:rPr lang="en-US" altLang="ko-KR" dirty="0"/>
              <a:t>-&gt; </a:t>
            </a:r>
            <a:r>
              <a:rPr lang="ko-KR" altLang="en-US" dirty="0"/>
              <a:t>해결 방안</a:t>
            </a:r>
            <a:endParaRPr lang="en-US" altLang="ko-KR" dirty="0"/>
          </a:p>
          <a:p>
            <a:r>
              <a:rPr lang="ko-KR" altLang="en-US" dirty="0"/>
              <a:t>대본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53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Q/A </a:t>
            </a:r>
            <a:r>
              <a:rPr lang="ko-KR" altLang="en-US" dirty="0"/>
              <a:t>들어갈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490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발표순서는 </a:t>
            </a:r>
            <a:r>
              <a:rPr lang="en-US" altLang="ko-KR" dirty="0" err="1"/>
              <a:t>ssutube</a:t>
            </a:r>
            <a:r>
              <a:rPr lang="ko-KR" altLang="en-US" dirty="0"/>
              <a:t>소개</a:t>
            </a:r>
            <a:r>
              <a:rPr lang="en-US" altLang="ko-KR" dirty="0"/>
              <a:t>, </a:t>
            </a:r>
            <a:r>
              <a:rPr lang="ko-KR" altLang="en-US" dirty="0"/>
              <a:t>요구사항</a:t>
            </a:r>
            <a:r>
              <a:rPr lang="en-US" altLang="ko-KR" dirty="0"/>
              <a:t>, </a:t>
            </a:r>
            <a:r>
              <a:rPr lang="ko-KR" altLang="en-US" dirty="0"/>
              <a:t>시스템 구성 메시지 프로토콜 </a:t>
            </a:r>
            <a:r>
              <a:rPr lang="ko-KR" altLang="en-US" dirty="0" err="1"/>
              <a:t>위험요소및</a:t>
            </a:r>
            <a:r>
              <a:rPr lang="ko-KR" altLang="en-US" dirty="0"/>
              <a:t> 해결방안 </a:t>
            </a:r>
            <a:r>
              <a:rPr lang="en-US" altLang="ko-KR" dirty="0"/>
              <a:t>, </a:t>
            </a:r>
            <a:r>
              <a:rPr lang="ko-KR" altLang="en-US" dirty="0"/>
              <a:t>데모영상</a:t>
            </a:r>
            <a:r>
              <a:rPr lang="en-US" altLang="ko-KR" dirty="0"/>
              <a:t>, </a:t>
            </a:r>
            <a:r>
              <a:rPr lang="ko-KR" altLang="en-US" dirty="0"/>
              <a:t>마지막으로 자체평가순으로 진행하겠습니다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60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Q/A </a:t>
            </a:r>
            <a:r>
              <a:rPr lang="ko-KR" altLang="en-US" dirty="0"/>
              <a:t>들어갈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3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/>
              <a:t>에브리타임</a:t>
            </a:r>
            <a:r>
              <a:rPr lang="en-US" altLang="ko-KR" dirty="0"/>
              <a:t>, </a:t>
            </a:r>
            <a:r>
              <a:rPr lang="ko-KR" altLang="en-US" dirty="0"/>
              <a:t>슈팅 모두 숭실대 학우가 많이 사용하는 커뮤니케이션 어플입니다</a:t>
            </a:r>
            <a:r>
              <a:rPr lang="en-US" altLang="ko-KR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하지만 영상 데이터를 이용한 정보공유가 어렵다는 한계점이 있었습니다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이에 착안하여 숭실대생만의 영상 공유 서비스인 </a:t>
            </a:r>
            <a:r>
              <a:rPr lang="en-US" altLang="ko-KR" dirty="0" err="1"/>
              <a:t>ssu_tube</a:t>
            </a:r>
            <a:r>
              <a:rPr lang="ko-KR" altLang="en-US" dirty="0"/>
              <a:t>를 개발하였습니다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421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Ssutube</a:t>
            </a:r>
            <a:r>
              <a:rPr lang="ko-KR" altLang="en-US" dirty="0"/>
              <a:t>는 유튜브에서 사용하던 영상 데이터 송수신 방식인 </a:t>
            </a:r>
            <a:r>
              <a:rPr lang="en-US" altLang="ko-KR" dirty="0"/>
              <a:t>progressive download </a:t>
            </a:r>
            <a:r>
              <a:rPr lang="ko-KR" altLang="en-US" dirty="0"/>
              <a:t>방식을 이용하여 영상 게이서를 송수신합니다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Progressive download</a:t>
            </a:r>
            <a:r>
              <a:rPr lang="ko-KR" altLang="en-US" dirty="0"/>
              <a:t>는 동영상 데이터를 </a:t>
            </a:r>
            <a:r>
              <a:rPr lang="ko-KR" altLang="en-US" dirty="0" err="1"/>
              <a:t>수신받으면서</a:t>
            </a:r>
            <a:r>
              <a:rPr lang="ko-KR" altLang="en-US" dirty="0"/>
              <a:t> 받은 데이터를 재생하는 스트리밍 기법입니다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구현하기 위해서 데이터의 순서를 보장하는 </a:t>
            </a:r>
            <a:r>
              <a:rPr lang="en-US" altLang="ko-KR" dirty="0"/>
              <a:t>TCP </a:t>
            </a:r>
            <a:r>
              <a:rPr lang="ko-KR" altLang="en-US" dirty="0" err="1"/>
              <a:t>프로코콜을</a:t>
            </a:r>
            <a:r>
              <a:rPr lang="ko-KR" altLang="en-US" dirty="0"/>
              <a:t> 사용하여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2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08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81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클라이언트는 서버에서 동영상을 전송 받으면서 피처</a:t>
            </a:r>
            <a:r>
              <a:rPr lang="en-US" altLang="ko-KR" dirty="0"/>
              <a:t> </a:t>
            </a:r>
            <a:r>
              <a:rPr lang="ko-KR" altLang="en-US" dirty="0"/>
              <a:t>프레임워크를 이용하여 영상 데이터를 재생합니다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서버에서는 여러 클라이언트의 요청을 처리하기 위해 </a:t>
            </a:r>
            <a:r>
              <a:rPr lang="ko-KR" altLang="en-US" dirty="0" err="1"/>
              <a:t>멀티스레드</a:t>
            </a:r>
            <a:r>
              <a:rPr lang="ko-KR" altLang="en-US" dirty="0"/>
              <a:t> 서버를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회원관리</a:t>
            </a:r>
            <a:r>
              <a:rPr lang="en-US" altLang="ko-KR" dirty="0"/>
              <a:t>, </a:t>
            </a:r>
            <a:r>
              <a:rPr lang="ko-KR" altLang="en-US" dirty="0"/>
              <a:t>동영상 관리를 나누어 두개의 프로세스로 서버를 운영합니다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8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https://blog.twitch.tv/twitch-engineering-an-introduction-and-overview-a23917b71a25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84CFB-934F-468D-A9BC-4DD05CBCA8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5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34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8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72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0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5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1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3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5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1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2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F0412-97F4-40DE-87A5-0D7E12BF374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EDB37-9EBA-4CD8-9823-401A468D5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2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3.png"/><Relationship Id="rId5" Type="http://schemas.openxmlformats.org/officeDocument/2006/relationships/image" Target="../media/image3.jpg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3.png"/><Relationship Id="rId5" Type="http://schemas.openxmlformats.org/officeDocument/2006/relationships/image" Target="../media/image3.jpg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3.png"/><Relationship Id="rId5" Type="http://schemas.openxmlformats.org/officeDocument/2006/relationships/image" Target="../media/image3.jpg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3.png"/><Relationship Id="rId5" Type="http://schemas.openxmlformats.org/officeDocument/2006/relationships/image" Target="../media/image3.jpg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3.png"/><Relationship Id="rId5" Type="http://schemas.openxmlformats.org/officeDocument/2006/relationships/image" Target="../media/image3.jpg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7.png"/><Relationship Id="rId5" Type="http://schemas.openxmlformats.org/officeDocument/2006/relationships/image" Target="../media/image3.jpg"/><Relationship Id="rId10" Type="http://schemas.openxmlformats.org/officeDocument/2006/relationships/image" Target="../media/image13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1" Type="http://schemas.microsoft.com/office/2007/relationships/media" Target="../media/media1.mp4"/><Relationship Id="rId6" Type="http://schemas.openxmlformats.org/officeDocument/2006/relationships/image" Target="../media/image2.jp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5.tmp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12" Type="http://schemas.openxmlformats.org/officeDocument/2006/relationships/image" Target="../media/image9.png"/><Relationship Id="rId17" Type="http://schemas.openxmlformats.org/officeDocument/2006/relationships/image" Target="../media/image23.png"/><Relationship Id="rId2" Type="http://schemas.openxmlformats.org/officeDocument/2006/relationships/video" Target="../media/media2.mp4"/><Relationship Id="rId16" Type="http://schemas.openxmlformats.org/officeDocument/2006/relationships/image" Target="../media/image12.png"/><Relationship Id="rId1" Type="http://schemas.microsoft.com/office/2007/relationships/media" Target="../media/media2.mp4"/><Relationship Id="rId6" Type="http://schemas.openxmlformats.org/officeDocument/2006/relationships/image" Target="../media/image2.jp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.tmp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0.png"/><Relationship Id="rId5" Type="http://schemas.openxmlformats.org/officeDocument/2006/relationships/image" Target="../media/image3.jpg"/><Relationship Id="rId10" Type="http://schemas.openxmlformats.org/officeDocument/2006/relationships/image" Target="../media/image9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notesSlide" Target="../notesSlides/notesSlide19.xml"/><Relationship Id="rId17" Type="http://schemas.openxmlformats.org/officeDocument/2006/relationships/image" Target="../media/image5.tmp"/><Relationship Id="rId25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image" Target="../media/image4.jpg"/><Relationship Id="rId20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12.png"/><Relationship Id="rId5" Type="http://schemas.openxmlformats.org/officeDocument/2006/relationships/tags" Target="../tags/tag5.xml"/><Relationship Id="rId15" Type="http://schemas.openxmlformats.org/officeDocument/2006/relationships/image" Target="../media/image3.jpg"/><Relationship Id="rId23" Type="http://schemas.openxmlformats.org/officeDocument/2006/relationships/image" Target="../media/image11.png"/><Relationship Id="rId10" Type="http://schemas.openxmlformats.org/officeDocument/2006/relationships/tags" Target="../tags/tag10.xml"/><Relationship Id="rId19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jpg"/><Relationship Id="rId2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11.png"/><Relationship Id="rId17" Type="http://schemas.microsoft.com/office/2007/relationships/hdphoto" Target="../media/hdphoto1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0.png"/><Relationship Id="rId5" Type="http://schemas.openxmlformats.org/officeDocument/2006/relationships/image" Target="../media/image3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1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11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0.png"/><Relationship Id="rId5" Type="http://schemas.openxmlformats.org/officeDocument/2006/relationships/image" Target="../media/image3.jpg"/><Relationship Id="rId1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1.png"/><Relationship Id="rId5" Type="http://schemas.openxmlformats.org/officeDocument/2006/relationships/image" Target="../media/image3.jpg"/><Relationship Id="rId10" Type="http://schemas.openxmlformats.org/officeDocument/2006/relationships/image" Target="../media/image10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1.png"/><Relationship Id="rId5" Type="http://schemas.openxmlformats.org/officeDocument/2006/relationships/image" Target="../media/image3.jpg"/><Relationship Id="rId10" Type="http://schemas.openxmlformats.org/officeDocument/2006/relationships/image" Target="../media/image10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1.png"/><Relationship Id="rId5" Type="http://schemas.openxmlformats.org/officeDocument/2006/relationships/image" Target="../media/image3.jpg"/><Relationship Id="rId10" Type="http://schemas.openxmlformats.org/officeDocument/2006/relationships/image" Target="../media/image10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2.png"/><Relationship Id="rId5" Type="http://schemas.openxmlformats.org/officeDocument/2006/relationships/image" Target="../media/image3.jpg"/><Relationship Id="rId10" Type="http://schemas.openxmlformats.org/officeDocument/2006/relationships/image" Target="../media/image11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2.png"/><Relationship Id="rId5" Type="http://schemas.openxmlformats.org/officeDocument/2006/relationships/image" Target="../media/image3.jpg"/><Relationship Id="rId1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>
            <a:off x="4910328" y="0"/>
            <a:ext cx="7281672" cy="6858000"/>
          </a:xfrm>
          <a:prstGeom prst="parallelogram">
            <a:avLst/>
          </a:prstGeom>
          <a:solidFill>
            <a:srgbClr val="CC1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144000" y="0"/>
            <a:ext cx="3048000" cy="6858000"/>
          </a:xfrm>
          <a:prstGeom prst="rect">
            <a:avLst/>
          </a:prstGeom>
          <a:solidFill>
            <a:srgbClr val="CC1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 rot="840000">
            <a:off x="341417" y="2327739"/>
            <a:ext cx="11441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9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C2C"/>
                </a:solidFill>
                <a:latin typeface="Oswald Regular" panose="02000503000000000000" pitchFamily="2" charset="0"/>
              </a:rPr>
              <a:t>SSU</a:t>
            </a:r>
            <a:r>
              <a:rPr lang="en-US" altLang="ko-KR" sz="239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Oswald Regular" panose="02000503000000000000" pitchFamily="2" charset="0"/>
              </a:rPr>
              <a:t>Tube</a:t>
            </a:r>
            <a:endParaRPr lang="ko-KR" altLang="en-US" sz="23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97E473-605C-4C11-B7D2-89F7AE96B779}"/>
              </a:ext>
            </a:extLst>
          </p:cNvPr>
          <p:cNvSpPr txBox="1"/>
          <p:nvPr/>
        </p:nvSpPr>
        <p:spPr>
          <a:xfrm>
            <a:off x="477125" y="310053"/>
            <a:ext cx="2413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>
                <a:solidFill>
                  <a:srgbClr val="0070C0"/>
                </a:solidFill>
                <a:latin typeface="Product Sans" panose="020B0403030502040203" pitchFamily="34" charset="0"/>
              </a:rPr>
              <a:t>S</a:t>
            </a:r>
            <a:r>
              <a:rPr lang="en-US" altLang="ko-KR" sz="4400" b="1" dirty="0" err="1">
                <a:solidFill>
                  <a:srgbClr val="FF0000"/>
                </a:solidFill>
                <a:latin typeface="Product Sans" panose="020B0403030502040203" pitchFamily="34" charset="0"/>
              </a:rPr>
              <a:t>s</a:t>
            </a:r>
            <a:r>
              <a:rPr lang="en-US" altLang="ko-KR" sz="4400" b="1" dirty="0" err="1">
                <a:solidFill>
                  <a:schemeClr val="accent4"/>
                </a:solidFill>
                <a:latin typeface="Product Sans" panose="020B0403030502040203" pitchFamily="34" charset="0"/>
              </a:rPr>
              <a:t>u</a:t>
            </a:r>
            <a:r>
              <a:rPr lang="en-US" altLang="ko-KR" sz="4400" b="1" dirty="0" err="1">
                <a:solidFill>
                  <a:srgbClr val="0070C0"/>
                </a:solidFill>
                <a:latin typeface="Product Sans" panose="020B0403030502040203" pitchFamily="34" charset="0"/>
              </a:rPr>
              <a:t>g</a:t>
            </a:r>
            <a:r>
              <a:rPr lang="en-US" altLang="ko-KR" sz="4400" b="1" dirty="0" err="1">
                <a:solidFill>
                  <a:srgbClr val="00B050"/>
                </a:solidFill>
                <a:latin typeface="Product Sans" panose="020B0403030502040203" pitchFamily="34" charset="0"/>
              </a:rPr>
              <a:t>l</a:t>
            </a:r>
            <a:r>
              <a:rPr lang="en-US" altLang="ko-KR" sz="4400" b="1" dirty="0" err="1">
                <a:solidFill>
                  <a:srgbClr val="FF0000"/>
                </a:solidFill>
                <a:latin typeface="Product Sans" panose="020B0403030502040203" pitchFamily="34" charset="0"/>
              </a:rPr>
              <a:t>e</a:t>
            </a:r>
            <a:endParaRPr lang="ko-KR" altLang="en-US" sz="4400" b="1" dirty="0">
              <a:solidFill>
                <a:srgbClr val="FF0000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E04B0-6CAB-448A-8E93-67AA36374CE3}"/>
              </a:ext>
            </a:extLst>
          </p:cNvPr>
          <p:cNvSpPr txBox="1"/>
          <p:nvPr/>
        </p:nvSpPr>
        <p:spPr>
          <a:xfrm rot="840000">
            <a:off x="3345084" y="5536647"/>
            <a:ext cx="3530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계희준</a:t>
            </a:r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강지현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박성진</a:t>
            </a:r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 err="1">
                <a:latin typeface="+mn-ea"/>
              </a:rPr>
              <a:t>이상덕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9921F-0EC5-48A1-959C-1D0E2BBD8D13}"/>
              </a:ext>
            </a:extLst>
          </p:cNvPr>
          <p:cNvSpPr txBox="1"/>
          <p:nvPr/>
        </p:nvSpPr>
        <p:spPr>
          <a:xfrm rot="822294">
            <a:off x="6074772" y="2392145"/>
            <a:ext cx="41553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숭실대인을 위한 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실시간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UCC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스트리밍 서버</a:t>
            </a:r>
          </a:p>
        </p:txBody>
      </p:sp>
    </p:spTree>
    <p:extLst>
      <p:ext uri="{BB962C8B-B14F-4D97-AF65-F5344CB8AC3E}">
        <p14:creationId xmlns:p14="http://schemas.microsoft.com/office/powerpoint/2010/main" val="450546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4C51F41-0E3D-48D3-8162-F6659B8E9271}"/>
              </a:ext>
            </a:extLst>
          </p:cNvPr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2054322"/>
            <a:ext cx="1738768" cy="276999"/>
            <a:chOff x="345058" y="1333873"/>
            <a:chExt cx="1738768" cy="276999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3552" y="1333873"/>
              <a:ext cx="1492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Message Protocol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4A0C0A-2823-4F29-ABE6-FB4F5DD90CFA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1044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DBBA1-2095-4DEC-8F5E-D4BB7293A313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2319339"/>
            <a:ext cx="1738768" cy="642983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Server</a:t>
            </a:r>
            <a:endParaRPr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1C4298-DB91-49C3-A43F-D4B5C53FE9AB}"/>
              </a:ext>
            </a:extLst>
          </p:cNvPr>
          <p:cNvGrpSpPr/>
          <p:nvPr/>
        </p:nvGrpSpPr>
        <p:grpSpPr>
          <a:xfrm>
            <a:off x="348058" y="1541745"/>
            <a:ext cx="983481" cy="276999"/>
            <a:chOff x="348058" y="2002858"/>
            <a:chExt cx="983481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5FC594-F057-412A-8718-13E84D068E4C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54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E8D58259-9E4C-41F0-8D54-BB907FFE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4711B7C-D272-4B6D-AD17-F11B400E1A5B}"/>
              </a:ext>
            </a:extLst>
          </p:cNvPr>
          <p:cNvGrpSpPr/>
          <p:nvPr/>
        </p:nvGrpSpPr>
        <p:grpSpPr>
          <a:xfrm>
            <a:off x="344369" y="1809359"/>
            <a:ext cx="1075336" cy="253916"/>
            <a:chOff x="344369" y="2345116"/>
            <a:chExt cx="1075336" cy="2539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EE8F2B-BF12-478B-8104-0CF939BC4734}"/>
                </a:ext>
              </a:extLst>
            </p:cNvPr>
            <p:cNvSpPr txBox="1"/>
            <p:nvPr/>
          </p:nvSpPr>
          <p:spPr>
            <a:xfrm>
              <a:off x="531320" y="2345116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/>
            </a:p>
          </p:txBody>
        </p:sp>
        <p:pic>
          <p:nvPicPr>
            <p:cNvPr id="8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6B11A886-29CA-49A1-8992-4AD3AE91A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52E485-9C37-4B32-8D17-B7246E2CB400}"/>
              </a:ext>
            </a:extLst>
          </p:cNvPr>
          <p:cNvGrpSpPr/>
          <p:nvPr/>
        </p:nvGrpSpPr>
        <p:grpSpPr>
          <a:xfrm>
            <a:off x="2980361" y="2025326"/>
            <a:ext cx="6856341" cy="1132355"/>
            <a:chOff x="2980361" y="2167024"/>
            <a:chExt cx="6856341" cy="1132355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785F4B8-CCD2-414F-85C8-C9B5C5E84121}"/>
                </a:ext>
              </a:extLst>
            </p:cNvPr>
            <p:cNvSpPr/>
            <p:nvPr/>
          </p:nvSpPr>
          <p:spPr>
            <a:xfrm>
              <a:off x="5507430" y="2757130"/>
              <a:ext cx="208123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ID (10 bytes)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37AE801-C3A7-43DD-9938-07E8000DDDE0}"/>
                </a:ext>
              </a:extLst>
            </p:cNvPr>
            <p:cNvSpPr/>
            <p:nvPr/>
          </p:nvSpPr>
          <p:spPr>
            <a:xfrm>
              <a:off x="4967105" y="2759052"/>
              <a:ext cx="540327" cy="540327"/>
            </a:xfrm>
            <a:prstGeom prst="rect">
              <a:avLst/>
            </a:prstGeom>
            <a:noFill/>
            <a:ln w="38100"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C18FB47-C2D2-4DAD-8FAC-F1C5646537AB}"/>
                </a:ext>
              </a:extLst>
            </p:cNvPr>
            <p:cNvSpPr/>
            <p:nvPr/>
          </p:nvSpPr>
          <p:spPr>
            <a:xfrm>
              <a:off x="7588668" y="2759052"/>
              <a:ext cx="2137040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PW (10 bytes)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AA38E4D4-EDD8-4099-8D83-A54A75E2387C}"/>
                </a:ext>
              </a:extLst>
            </p:cNvPr>
            <p:cNvSpPr/>
            <p:nvPr/>
          </p:nvSpPr>
          <p:spPr>
            <a:xfrm>
              <a:off x="4883973" y="2470463"/>
              <a:ext cx="4952729" cy="695292"/>
            </a:xfrm>
            <a:prstGeom prst="arc">
              <a:avLst>
                <a:gd name="adj1" fmla="val 10932559"/>
                <a:gd name="adj2" fmla="val 21448472"/>
              </a:avLst>
            </a:prstGeom>
            <a:ln w="19050">
              <a:solidFill>
                <a:srgbClr val="00002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17B8564-1045-4025-B6A2-6B7EE8E6BD02}"/>
                </a:ext>
              </a:extLst>
            </p:cNvPr>
            <p:cNvSpPr/>
            <p:nvPr/>
          </p:nvSpPr>
          <p:spPr>
            <a:xfrm>
              <a:off x="6743303" y="2167024"/>
              <a:ext cx="1101912" cy="45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2F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21 bytes</a:t>
              </a:r>
              <a:endParaRPr lang="ko-KR" altLang="en-US" sz="1600" dirty="0">
                <a:solidFill>
                  <a:srgbClr val="00002F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0A19756-607E-465E-ACC6-9987D50C2FEA}"/>
                </a:ext>
              </a:extLst>
            </p:cNvPr>
            <p:cNvSpPr/>
            <p:nvPr/>
          </p:nvSpPr>
          <p:spPr>
            <a:xfrm>
              <a:off x="4967104" y="2759052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97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A7880C9A-9569-4408-84D0-43F28B330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361" y="2844884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DFF366A-7EEA-4170-AD54-BAD2C7628209}"/>
                </a:ext>
              </a:extLst>
            </p:cNvPr>
            <p:cNvSpPr txBox="1"/>
            <p:nvPr/>
          </p:nvSpPr>
          <p:spPr>
            <a:xfrm>
              <a:off x="3304954" y="2844884"/>
              <a:ext cx="872439" cy="37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Log-in</a:t>
              </a:r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6954B4-802D-4659-BE1B-DEDAB36A0D65}"/>
              </a:ext>
            </a:extLst>
          </p:cNvPr>
          <p:cNvGrpSpPr/>
          <p:nvPr/>
        </p:nvGrpSpPr>
        <p:grpSpPr>
          <a:xfrm>
            <a:off x="2975954" y="3757792"/>
            <a:ext cx="8794864" cy="1089783"/>
            <a:chOff x="2975954" y="3748269"/>
            <a:chExt cx="8794864" cy="1089783"/>
          </a:xfrm>
        </p:grpSpPr>
        <p:pic>
          <p:nvPicPr>
            <p:cNvPr id="99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B09F59F0-2D55-4AC1-BFB4-AC811FD6A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5954" y="4351103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C715091-7CE6-4E1A-A17B-9C27640E82C7}"/>
                </a:ext>
              </a:extLst>
            </p:cNvPr>
            <p:cNvSpPr txBox="1"/>
            <p:nvPr/>
          </p:nvSpPr>
          <p:spPr>
            <a:xfrm>
              <a:off x="3300546" y="4351103"/>
              <a:ext cx="102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Sign-up</a:t>
              </a:r>
              <a:endParaRPr lang="ko-KR" altLang="en-US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BD95A59-0FF1-415F-9740-233DCDB6807D}"/>
                </a:ext>
              </a:extLst>
            </p:cNvPr>
            <p:cNvSpPr/>
            <p:nvPr/>
          </p:nvSpPr>
          <p:spPr>
            <a:xfrm>
              <a:off x="5491983" y="4297725"/>
              <a:ext cx="208123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ID (10 bytes)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91877A2-8E73-4B79-9C64-281C0215C835}"/>
                </a:ext>
              </a:extLst>
            </p:cNvPr>
            <p:cNvSpPr/>
            <p:nvPr/>
          </p:nvSpPr>
          <p:spPr>
            <a:xfrm>
              <a:off x="4953249" y="4295032"/>
              <a:ext cx="540327" cy="540327"/>
            </a:xfrm>
            <a:prstGeom prst="rect">
              <a:avLst/>
            </a:prstGeom>
            <a:noFill/>
            <a:ln w="38100"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2070EBF-BA46-4281-8DC6-3E51496D82CE}"/>
                </a:ext>
              </a:extLst>
            </p:cNvPr>
            <p:cNvSpPr/>
            <p:nvPr/>
          </p:nvSpPr>
          <p:spPr>
            <a:xfrm>
              <a:off x="7574812" y="4295032"/>
              <a:ext cx="2137040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PW (10 bytes)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3F879D5-F4D8-4197-88F2-819A9690740B}"/>
                </a:ext>
              </a:extLst>
            </p:cNvPr>
            <p:cNvSpPr/>
            <p:nvPr/>
          </p:nvSpPr>
          <p:spPr>
            <a:xfrm>
              <a:off x="9711853" y="4295032"/>
              <a:ext cx="1725320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Name (8 bytes)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AFF7877-EF15-4DD7-A8DD-B6CD1779BB5C}"/>
                </a:ext>
              </a:extLst>
            </p:cNvPr>
            <p:cNvSpPr/>
            <p:nvPr/>
          </p:nvSpPr>
          <p:spPr>
            <a:xfrm>
              <a:off x="4953248" y="4295032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원호 90">
              <a:extLst>
                <a:ext uri="{FF2B5EF4-FFF2-40B4-BE49-F238E27FC236}">
                  <a16:creationId xmlns:a16="http://schemas.microsoft.com/office/drawing/2014/main" id="{334767BB-2467-1343-9B8A-6E3F16907F36}"/>
                </a:ext>
              </a:extLst>
            </p:cNvPr>
            <p:cNvSpPr/>
            <p:nvPr/>
          </p:nvSpPr>
          <p:spPr>
            <a:xfrm>
              <a:off x="4765979" y="4052479"/>
              <a:ext cx="7004839" cy="695292"/>
            </a:xfrm>
            <a:prstGeom prst="arc">
              <a:avLst>
                <a:gd name="adj1" fmla="val 10926603"/>
                <a:gd name="adj2" fmla="val 21438023"/>
              </a:avLst>
            </a:prstGeom>
            <a:ln w="19050">
              <a:solidFill>
                <a:srgbClr val="00002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20EBE17-CE01-C344-AC16-90F3CC5596C3}"/>
                </a:ext>
              </a:extLst>
            </p:cNvPr>
            <p:cNvSpPr/>
            <p:nvPr/>
          </p:nvSpPr>
          <p:spPr>
            <a:xfrm>
              <a:off x="7459432" y="3748269"/>
              <a:ext cx="1101912" cy="45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2F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29 bytes</a:t>
              </a:r>
              <a:endParaRPr lang="ko-KR" altLang="en-US" sz="1600" dirty="0">
                <a:solidFill>
                  <a:srgbClr val="00002F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A6A157-7F4F-44F7-A316-406C8E8E2DD5}"/>
              </a:ext>
            </a:extLst>
          </p:cNvPr>
          <p:cNvGrpSpPr/>
          <p:nvPr/>
        </p:nvGrpSpPr>
        <p:grpSpPr>
          <a:xfrm>
            <a:off x="2975954" y="5468868"/>
            <a:ext cx="2517622" cy="540327"/>
            <a:chOff x="2975954" y="5320567"/>
            <a:chExt cx="2517622" cy="540327"/>
          </a:xfrm>
        </p:grpSpPr>
        <p:pic>
          <p:nvPicPr>
            <p:cNvPr id="109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1F3440C4-788A-4C59-B77A-6DC2546B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5954" y="5376638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87E091D-1F09-4A22-AEB8-B36A78F41639}"/>
                </a:ext>
              </a:extLst>
            </p:cNvPr>
            <p:cNvSpPr txBox="1"/>
            <p:nvPr/>
          </p:nvSpPr>
          <p:spPr>
            <a:xfrm>
              <a:off x="3300546" y="5376638"/>
              <a:ext cx="102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List-up</a:t>
              </a:r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50F6A1E-756D-4127-8903-181B6072B4A1}"/>
                </a:ext>
              </a:extLst>
            </p:cNvPr>
            <p:cNvSpPr/>
            <p:nvPr/>
          </p:nvSpPr>
          <p:spPr>
            <a:xfrm>
              <a:off x="4953249" y="5320567"/>
              <a:ext cx="540327" cy="540327"/>
            </a:xfrm>
            <a:prstGeom prst="rect">
              <a:avLst/>
            </a:prstGeom>
            <a:noFill/>
            <a:ln w="38100"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3F2B939-D28D-4BF8-AE88-E21A72BE1552}"/>
                </a:ext>
              </a:extLst>
            </p:cNvPr>
            <p:cNvSpPr/>
            <p:nvPr/>
          </p:nvSpPr>
          <p:spPr>
            <a:xfrm>
              <a:off x="4953248" y="5320567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0A654F4-9C8B-4EDF-88F4-F85E14B67A07}"/>
              </a:ext>
            </a:extLst>
          </p:cNvPr>
          <p:cNvSpPr/>
          <p:nvPr/>
        </p:nvSpPr>
        <p:spPr>
          <a:xfrm>
            <a:off x="5031610" y="215553"/>
            <a:ext cx="455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+mn-ea"/>
                <a:cs typeface="Arial" panose="020B0604020202020204" pitchFamily="34" charset="0"/>
              </a:rPr>
              <a:t>Message Protocol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C181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D46E8F1-F82E-4281-A949-A5F6E0076D70}"/>
              </a:ext>
            </a:extLst>
          </p:cNvPr>
          <p:cNvCxnSpPr/>
          <p:nvPr/>
        </p:nvCxnSpPr>
        <p:spPr>
          <a:xfrm>
            <a:off x="2970939" y="1588859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640AF0-45E3-4D2C-9B28-D5247734AFC3}"/>
              </a:ext>
            </a:extLst>
          </p:cNvPr>
          <p:cNvSpPr/>
          <p:nvPr/>
        </p:nvSpPr>
        <p:spPr>
          <a:xfrm>
            <a:off x="3026909" y="994906"/>
            <a:ext cx="225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client (User)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6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D32D81A-A16E-40E6-98BA-5B0B992238B7}"/>
              </a:ext>
            </a:extLst>
          </p:cNvPr>
          <p:cNvSpPr/>
          <p:nvPr/>
        </p:nvSpPr>
        <p:spPr>
          <a:xfrm>
            <a:off x="2421643" y="0"/>
            <a:ext cx="981519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2054322"/>
            <a:ext cx="1738768" cy="276999"/>
            <a:chOff x="345058" y="1333873"/>
            <a:chExt cx="1738768" cy="276999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3552" y="1333873"/>
              <a:ext cx="1492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Message Protocol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4A0C0A-2823-4F29-ABE6-FB4F5DD90CFA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1044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DBBA1-2095-4DEC-8F5E-D4BB7293A313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2319339"/>
            <a:ext cx="1738768" cy="642983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Server</a:t>
            </a:r>
            <a:endParaRPr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1C4298-DB91-49C3-A43F-D4B5C53FE9AB}"/>
              </a:ext>
            </a:extLst>
          </p:cNvPr>
          <p:cNvGrpSpPr/>
          <p:nvPr/>
        </p:nvGrpSpPr>
        <p:grpSpPr>
          <a:xfrm>
            <a:off x="348058" y="1541745"/>
            <a:ext cx="983481" cy="276999"/>
            <a:chOff x="348058" y="2002858"/>
            <a:chExt cx="983481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5FC594-F057-412A-8718-13E84D068E4C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54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E8D58259-9E4C-41F0-8D54-BB907FFE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4711B7C-D272-4B6D-AD17-F11B400E1A5B}"/>
              </a:ext>
            </a:extLst>
          </p:cNvPr>
          <p:cNvGrpSpPr/>
          <p:nvPr/>
        </p:nvGrpSpPr>
        <p:grpSpPr>
          <a:xfrm>
            <a:off x="344369" y="1809359"/>
            <a:ext cx="1075336" cy="253916"/>
            <a:chOff x="344369" y="2345116"/>
            <a:chExt cx="1075336" cy="2539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EE8F2B-BF12-478B-8104-0CF939BC4734}"/>
                </a:ext>
              </a:extLst>
            </p:cNvPr>
            <p:cNvSpPr txBox="1"/>
            <p:nvPr/>
          </p:nvSpPr>
          <p:spPr>
            <a:xfrm>
              <a:off x="531320" y="2345116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/>
            </a:p>
          </p:txBody>
        </p:sp>
        <p:pic>
          <p:nvPicPr>
            <p:cNvPr id="8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6B11A886-29CA-49A1-8992-4AD3AE91A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725E8A1-C579-4434-9D20-C66EFB057DDE}"/>
              </a:ext>
            </a:extLst>
          </p:cNvPr>
          <p:cNvSpPr/>
          <p:nvPr/>
        </p:nvSpPr>
        <p:spPr>
          <a:xfrm>
            <a:off x="5031610" y="215553"/>
            <a:ext cx="455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+mn-ea"/>
                <a:cs typeface="Arial" panose="020B0604020202020204" pitchFamily="34" charset="0"/>
              </a:rPr>
              <a:t>Message Protocol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C181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689667E-9FC1-46A5-85F2-180D017F9A13}"/>
              </a:ext>
            </a:extLst>
          </p:cNvPr>
          <p:cNvCxnSpPr/>
          <p:nvPr/>
        </p:nvCxnSpPr>
        <p:spPr>
          <a:xfrm>
            <a:off x="2970939" y="1588859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BE4B6FC-4276-4C37-8395-15A5BCCFE22A}"/>
              </a:ext>
            </a:extLst>
          </p:cNvPr>
          <p:cNvSpPr/>
          <p:nvPr/>
        </p:nvSpPr>
        <p:spPr>
          <a:xfrm>
            <a:off x="3026909" y="994906"/>
            <a:ext cx="225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client (User)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3786924-8126-4BBB-A333-CB62FFE830F3}"/>
              </a:ext>
            </a:extLst>
          </p:cNvPr>
          <p:cNvSpPr/>
          <p:nvPr/>
        </p:nvSpPr>
        <p:spPr>
          <a:xfrm>
            <a:off x="5812808" y="2084858"/>
            <a:ext cx="3209109" cy="54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 (10 bytes)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3" name="Picture 2" descr="https://static.thenounproject.com/png/744290-200.png">
            <a:extLst>
              <a:ext uri="{FF2B5EF4-FFF2-40B4-BE49-F238E27FC236}">
                <a16:creationId xmlns:a16="http://schemas.microsoft.com/office/drawing/2014/main" id="{88C596C1-5B12-4217-8C10-7C9B48A0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990" y="2142851"/>
            <a:ext cx="334042" cy="37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800E57B0-C174-42FD-BAC7-9D6358BDB75E}"/>
              </a:ext>
            </a:extLst>
          </p:cNvPr>
          <p:cNvSpPr txBox="1"/>
          <p:nvPr/>
        </p:nvSpPr>
        <p:spPr>
          <a:xfrm>
            <a:off x="2980582" y="2142851"/>
            <a:ext cx="17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Search by ID</a:t>
            </a:r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B7FF252-D977-4B72-A2A1-2CA69B377FB1}"/>
              </a:ext>
            </a:extLst>
          </p:cNvPr>
          <p:cNvSpPr/>
          <p:nvPr/>
        </p:nvSpPr>
        <p:spPr>
          <a:xfrm>
            <a:off x="4732157" y="2086780"/>
            <a:ext cx="540327" cy="540327"/>
          </a:xfrm>
          <a:prstGeom prst="rect">
            <a:avLst/>
          </a:prstGeom>
          <a:noFill/>
          <a:ln w="38100"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CE20427-5D69-4902-A8D0-104DA3312541}"/>
              </a:ext>
            </a:extLst>
          </p:cNvPr>
          <p:cNvSpPr/>
          <p:nvPr/>
        </p:nvSpPr>
        <p:spPr>
          <a:xfrm>
            <a:off x="5272484" y="2086780"/>
            <a:ext cx="540327" cy="540327"/>
          </a:xfrm>
          <a:prstGeom prst="rect">
            <a:avLst/>
          </a:prstGeom>
          <a:noFill/>
          <a:ln w="38100"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80BF051-3760-4A4A-8484-4F367D6E4E9F}"/>
              </a:ext>
            </a:extLst>
          </p:cNvPr>
          <p:cNvSpPr/>
          <p:nvPr/>
        </p:nvSpPr>
        <p:spPr>
          <a:xfrm>
            <a:off x="4732157" y="2086780"/>
            <a:ext cx="540327" cy="54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A0ABD67-B02F-4022-8608-43AFFA0540D1}"/>
              </a:ext>
            </a:extLst>
          </p:cNvPr>
          <p:cNvSpPr/>
          <p:nvPr/>
        </p:nvSpPr>
        <p:spPr>
          <a:xfrm>
            <a:off x="5272483" y="2086780"/>
            <a:ext cx="540327" cy="54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A13D8EF-D82C-4AD9-8368-A43258E2F70F}"/>
              </a:ext>
            </a:extLst>
          </p:cNvPr>
          <p:cNvGrpSpPr/>
          <p:nvPr/>
        </p:nvGrpSpPr>
        <p:grpSpPr>
          <a:xfrm>
            <a:off x="2682626" y="2789610"/>
            <a:ext cx="9073773" cy="1076208"/>
            <a:chOff x="2682626" y="5292845"/>
            <a:chExt cx="9073773" cy="1076208"/>
          </a:xfrm>
        </p:grpSpPr>
        <p:pic>
          <p:nvPicPr>
            <p:cNvPr id="105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0D746948-E3A5-4A81-860C-DA8774E2F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626" y="5904746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4F05F6F-6475-46EF-880F-D12D014FE019}"/>
                </a:ext>
              </a:extLst>
            </p:cNvPr>
            <p:cNvSpPr txBox="1"/>
            <p:nvPr/>
          </p:nvSpPr>
          <p:spPr>
            <a:xfrm>
              <a:off x="3007218" y="5904746"/>
              <a:ext cx="1741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Search by title</a:t>
              </a:r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F03FB07-77D6-4B10-875A-9E79DB924A55}"/>
                </a:ext>
              </a:extLst>
            </p:cNvPr>
            <p:cNvSpPr/>
            <p:nvPr/>
          </p:nvSpPr>
          <p:spPr>
            <a:xfrm>
              <a:off x="4732157" y="5828726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8633582-049E-46B6-967E-079135AD72E9}"/>
                </a:ext>
              </a:extLst>
            </p:cNvPr>
            <p:cNvSpPr/>
            <p:nvPr/>
          </p:nvSpPr>
          <p:spPr>
            <a:xfrm>
              <a:off x="5272483" y="5828726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250261-0DA2-49D2-9C49-E8A6739BE947}"/>
                </a:ext>
              </a:extLst>
            </p:cNvPr>
            <p:cNvSpPr/>
            <p:nvPr/>
          </p:nvSpPr>
          <p:spPr>
            <a:xfrm>
              <a:off x="5812808" y="5827561"/>
              <a:ext cx="5943591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(60 bytes)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자유형: 도형 14">
              <a:extLst>
                <a:ext uri="{FF2B5EF4-FFF2-40B4-BE49-F238E27FC236}">
                  <a16:creationId xmlns:a16="http://schemas.microsoft.com/office/drawing/2014/main" id="{3AB8D1A6-00B7-457D-B282-DEDD96BCAEC6}"/>
                </a:ext>
              </a:extLst>
            </p:cNvPr>
            <p:cNvSpPr/>
            <p:nvPr/>
          </p:nvSpPr>
          <p:spPr>
            <a:xfrm>
              <a:off x="4749164" y="5554469"/>
              <a:ext cx="7007229" cy="270191"/>
            </a:xfrm>
            <a:custGeom>
              <a:avLst/>
              <a:gdLst>
                <a:gd name="connsiteX0" fmla="*/ 0 w 6640286"/>
                <a:gd name="connsiteY0" fmla="*/ 428240 h 428240"/>
                <a:gd name="connsiteX1" fmla="*/ 3098800 w 6640286"/>
                <a:gd name="connsiteY1" fmla="*/ 69 h 428240"/>
                <a:gd name="connsiteX2" fmla="*/ 6640286 w 6640286"/>
                <a:gd name="connsiteY2" fmla="*/ 406469 h 428240"/>
                <a:gd name="connsiteX0" fmla="*/ 0 w 6640286"/>
                <a:gd name="connsiteY0" fmla="*/ 428240 h 428240"/>
                <a:gd name="connsiteX1" fmla="*/ 3098800 w 6640286"/>
                <a:gd name="connsiteY1" fmla="*/ 69 h 428240"/>
                <a:gd name="connsiteX2" fmla="*/ 6640286 w 6640286"/>
                <a:gd name="connsiteY2" fmla="*/ 406469 h 428240"/>
                <a:gd name="connsiteX0" fmla="*/ 0 w 6640286"/>
                <a:gd name="connsiteY0" fmla="*/ 428340 h 428340"/>
                <a:gd name="connsiteX1" fmla="*/ 3098800 w 6640286"/>
                <a:gd name="connsiteY1" fmla="*/ 169 h 428340"/>
                <a:gd name="connsiteX2" fmla="*/ 6640286 w 6640286"/>
                <a:gd name="connsiteY2" fmla="*/ 406569 h 42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0286" h="428340">
                  <a:moveTo>
                    <a:pt x="0" y="428340"/>
                  </a:moveTo>
                  <a:cubicBezTo>
                    <a:pt x="829129" y="41897"/>
                    <a:pt x="1992086" y="3797"/>
                    <a:pt x="3098800" y="169"/>
                  </a:cubicBezTo>
                  <a:cubicBezTo>
                    <a:pt x="4205514" y="-3459"/>
                    <a:pt x="6584648" y="48551"/>
                    <a:pt x="6640286" y="40656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95DD31-46AC-4D5A-8A0C-11DA7CF3B526}"/>
                </a:ext>
              </a:extLst>
            </p:cNvPr>
            <p:cNvSpPr/>
            <p:nvPr/>
          </p:nvSpPr>
          <p:spPr>
            <a:xfrm>
              <a:off x="7718800" y="5292845"/>
              <a:ext cx="1101912" cy="45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2F"/>
                  </a:solidFill>
                  <a:latin typeface="+mn-ea"/>
                </a:rPr>
                <a:t>62 bytes</a:t>
              </a:r>
              <a:endParaRPr lang="ko-KR" altLang="en-US" sz="1600" dirty="0">
                <a:solidFill>
                  <a:srgbClr val="00002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87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505E366-2412-4FB7-8105-32B6618F5078}"/>
              </a:ext>
            </a:extLst>
          </p:cNvPr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2054322"/>
            <a:ext cx="1738768" cy="276999"/>
            <a:chOff x="345058" y="1333873"/>
            <a:chExt cx="1738768" cy="276999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3552" y="1333873"/>
              <a:ext cx="1492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Message Protocol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4A0C0A-2823-4F29-ABE6-FB4F5DD90CFA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1044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DBBA1-2095-4DEC-8F5E-D4BB7293A313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2319339"/>
            <a:ext cx="1738768" cy="642983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Server</a:t>
            </a:r>
            <a:endParaRPr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1C4298-DB91-49C3-A43F-D4B5C53FE9AB}"/>
              </a:ext>
            </a:extLst>
          </p:cNvPr>
          <p:cNvGrpSpPr/>
          <p:nvPr/>
        </p:nvGrpSpPr>
        <p:grpSpPr>
          <a:xfrm>
            <a:off x="348058" y="1541745"/>
            <a:ext cx="983481" cy="276999"/>
            <a:chOff x="348058" y="2002858"/>
            <a:chExt cx="983481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5FC594-F057-412A-8718-13E84D068E4C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54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E8D58259-9E4C-41F0-8D54-BB907FFE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4711B7C-D272-4B6D-AD17-F11B400E1A5B}"/>
              </a:ext>
            </a:extLst>
          </p:cNvPr>
          <p:cNvGrpSpPr/>
          <p:nvPr/>
        </p:nvGrpSpPr>
        <p:grpSpPr>
          <a:xfrm>
            <a:off x="344369" y="1809359"/>
            <a:ext cx="1075336" cy="253916"/>
            <a:chOff x="344369" y="2345116"/>
            <a:chExt cx="1075336" cy="2539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EE8F2B-BF12-478B-8104-0CF939BC4734}"/>
                </a:ext>
              </a:extLst>
            </p:cNvPr>
            <p:cNvSpPr txBox="1"/>
            <p:nvPr/>
          </p:nvSpPr>
          <p:spPr>
            <a:xfrm>
              <a:off x="531320" y="2345116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/>
            </a:p>
          </p:txBody>
        </p:sp>
        <p:pic>
          <p:nvPicPr>
            <p:cNvPr id="8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6B11A886-29CA-49A1-8992-4AD3AE91A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B7D68C-1840-4117-8C48-1EEC2432B67E}"/>
              </a:ext>
            </a:extLst>
          </p:cNvPr>
          <p:cNvGrpSpPr/>
          <p:nvPr/>
        </p:nvGrpSpPr>
        <p:grpSpPr>
          <a:xfrm>
            <a:off x="2646542" y="1683376"/>
            <a:ext cx="4570506" cy="913017"/>
            <a:chOff x="2646541" y="2095887"/>
            <a:chExt cx="5093781" cy="101754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2F84136-438F-41B1-90C8-A66AD11333F7}"/>
                </a:ext>
              </a:extLst>
            </p:cNvPr>
            <p:cNvSpPr/>
            <p:nvPr/>
          </p:nvSpPr>
          <p:spPr>
            <a:xfrm>
              <a:off x="5090289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B784D00-E4B2-4EA2-9FF1-53AD382AAD74}"/>
                </a:ext>
              </a:extLst>
            </p:cNvPr>
            <p:cNvSpPr/>
            <p:nvPr/>
          </p:nvSpPr>
          <p:spPr>
            <a:xfrm>
              <a:off x="5630616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652A0B-963B-413A-8737-A4BA1343DBEE}"/>
                </a:ext>
              </a:extLst>
            </p:cNvPr>
            <p:cNvSpPr/>
            <p:nvPr/>
          </p:nvSpPr>
          <p:spPr>
            <a:xfrm>
              <a:off x="5090289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6BFD9F0-E5E6-4C3F-AEC5-BA5FA59E5F95}"/>
                </a:ext>
              </a:extLst>
            </p:cNvPr>
            <p:cNvSpPr/>
            <p:nvPr/>
          </p:nvSpPr>
          <p:spPr>
            <a:xfrm>
              <a:off x="5630615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8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547E6A42-7C19-4050-8A9D-BFE3187DC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541" y="2658940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1A33D7-3DF2-4819-9015-8A74270BC45B}"/>
                </a:ext>
              </a:extLst>
            </p:cNvPr>
            <p:cNvSpPr txBox="1"/>
            <p:nvPr/>
          </p:nvSpPr>
          <p:spPr>
            <a:xfrm>
              <a:off x="2971134" y="2658940"/>
              <a:ext cx="1761022" cy="37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Log-in Success</a:t>
              </a:r>
              <a:endParaRPr lang="ko-KR" altLang="en-US" sz="16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DE5C4A1-6FF9-4A01-A911-43D898CA8344}"/>
                </a:ext>
              </a:extLst>
            </p:cNvPr>
            <p:cNvSpPr/>
            <p:nvPr/>
          </p:nvSpPr>
          <p:spPr>
            <a:xfrm>
              <a:off x="5071101" y="2305509"/>
              <a:ext cx="2669221" cy="255995"/>
            </a:xfrm>
            <a:custGeom>
              <a:avLst/>
              <a:gdLst>
                <a:gd name="connsiteX0" fmla="*/ 0 w 1108710"/>
                <a:gd name="connsiteY0" fmla="*/ 335295 h 346725"/>
                <a:gd name="connsiteX1" fmla="*/ 560070 w 1108710"/>
                <a:gd name="connsiteY1" fmla="*/ 15 h 346725"/>
                <a:gd name="connsiteX2" fmla="*/ 1108710 w 1108710"/>
                <a:gd name="connsiteY2" fmla="*/ 346725 h 346725"/>
                <a:gd name="connsiteX0" fmla="*/ 0 w 1108710"/>
                <a:gd name="connsiteY0" fmla="*/ 335295 h 346725"/>
                <a:gd name="connsiteX1" fmla="*/ 560070 w 1108710"/>
                <a:gd name="connsiteY1" fmla="*/ 15 h 346725"/>
                <a:gd name="connsiteX2" fmla="*/ 1108710 w 1108710"/>
                <a:gd name="connsiteY2" fmla="*/ 346725 h 346725"/>
                <a:gd name="connsiteX0" fmla="*/ 0 w 1108710"/>
                <a:gd name="connsiteY0" fmla="*/ 335307 h 346737"/>
                <a:gd name="connsiteX1" fmla="*/ 560070 w 1108710"/>
                <a:gd name="connsiteY1" fmla="*/ 27 h 346737"/>
                <a:gd name="connsiteX2" fmla="*/ 1108710 w 1108710"/>
                <a:gd name="connsiteY2" fmla="*/ 346737 h 346737"/>
                <a:gd name="connsiteX0" fmla="*/ 0 w 1108710"/>
                <a:gd name="connsiteY0" fmla="*/ 335301 h 346731"/>
                <a:gd name="connsiteX1" fmla="*/ 560070 w 1108710"/>
                <a:gd name="connsiteY1" fmla="*/ 21 h 346731"/>
                <a:gd name="connsiteX2" fmla="*/ 1108710 w 1108710"/>
                <a:gd name="connsiteY2" fmla="*/ 346731 h 346731"/>
                <a:gd name="connsiteX0" fmla="*/ 0 w 1108710"/>
                <a:gd name="connsiteY0" fmla="*/ 247710 h 259140"/>
                <a:gd name="connsiteX1" fmla="*/ 563880 w 1108710"/>
                <a:gd name="connsiteY1" fmla="*/ 60 h 259140"/>
                <a:gd name="connsiteX2" fmla="*/ 1108710 w 1108710"/>
                <a:gd name="connsiteY2" fmla="*/ 259140 h 259140"/>
                <a:gd name="connsiteX0" fmla="*/ 0 w 1108710"/>
                <a:gd name="connsiteY0" fmla="*/ 247710 h 259140"/>
                <a:gd name="connsiteX1" fmla="*/ 563880 w 1108710"/>
                <a:gd name="connsiteY1" fmla="*/ 60 h 259140"/>
                <a:gd name="connsiteX2" fmla="*/ 1108710 w 1108710"/>
                <a:gd name="connsiteY2" fmla="*/ 259140 h 259140"/>
                <a:gd name="connsiteX0" fmla="*/ 0 w 1108710"/>
                <a:gd name="connsiteY0" fmla="*/ 248101 h 259531"/>
                <a:gd name="connsiteX1" fmla="*/ 563880 w 1108710"/>
                <a:gd name="connsiteY1" fmla="*/ 451 h 259531"/>
                <a:gd name="connsiteX2" fmla="*/ 1108710 w 1108710"/>
                <a:gd name="connsiteY2" fmla="*/ 259531 h 259531"/>
                <a:gd name="connsiteX0" fmla="*/ 0 w 1108710"/>
                <a:gd name="connsiteY0" fmla="*/ 247682 h 259112"/>
                <a:gd name="connsiteX1" fmla="*/ 563880 w 1108710"/>
                <a:gd name="connsiteY1" fmla="*/ 32 h 259112"/>
                <a:gd name="connsiteX2" fmla="*/ 1108710 w 1108710"/>
                <a:gd name="connsiteY2" fmla="*/ 259112 h 25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8710" h="259112">
                  <a:moveTo>
                    <a:pt x="0" y="247682"/>
                  </a:moveTo>
                  <a:cubicBezTo>
                    <a:pt x="119062" y="40989"/>
                    <a:pt x="280035" y="1937"/>
                    <a:pt x="563880" y="32"/>
                  </a:cubicBezTo>
                  <a:cubicBezTo>
                    <a:pt x="847725" y="-1873"/>
                    <a:pt x="1071880" y="83852"/>
                    <a:pt x="1108710" y="259112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26ED01F-6C04-4C24-951D-6DEB922D133C}"/>
                </a:ext>
              </a:extLst>
            </p:cNvPr>
            <p:cNvSpPr/>
            <p:nvPr/>
          </p:nvSpPr>
          <p:spPr>
            <a:xfrm>
              <a:off x="5857381" y="2095887"/>
              <a:ext cx="973241" cy="330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2F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10 bytes</a:t>
              </a:r>
              <a:endParaRPr lang="ko-KR" altLang="en-US" sz="1400" b="1" dirty="0">
                <a:solidFill>
                  <a:srgbClr val="00002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06FAF03-0FB6-4E4F-B112-68A98FF5CFEF}"/>
              </a:ext>
            </a:extLst>
          </p:cNvPr>
          <p:cNvGrpSpPr/>
          <p:nvPr/>
        </p:nvGrpSpPr>
        <p:grpSpPr>
          <a:xfrm>
            <a:off x="2646541" y="2748189"/>
            <a:ext cx="3162347" cy="484820"/>
            <a:chOff x="2646541" y="2573108"/>
            <a:chExt cx="3524402" cy="540327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A06B65F-6A97-45D2-9066-95B3E74BFB04}"/>
                </a:ext>
              </a:extLst>
            </p:cNvPr>
            <p:cNvSpPr/>
            <p:nvPr/>
          </p:nvSpPr>
          <p:spPr>
            <a:xfrm>
              <a:off x="5090289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D4F567-C4C7-4507-BFD6-A4300199108B}"/>
                </a:ext>
              </a:extLst>
            </p:cNvPr>
            <p:cNvSpPr/>
            <p:nvPr/>
          </p:nvSpPr>
          <p:spPr>
            <a:xfrm>
              <a:off x="5630616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BE1B7F8-1E11-47AE-9DA3-53E6001014A3}"/>
                </a:ext>
              </a:extLst>
            </p:cNvPr>
            <p:cNvSpPr/>
            <p:nvPr/>
          </p:nvSpPr>
          <p:spPr>
            <a:xfrm>
              <a:off x="5090289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D9CAAA9-09CC-4326-ACA8-6B360CFFBEDA}"/>
                </a:ext>
              </a:extLst>
            </p:cNvPr>
            <p:cNvSpPr/>
            <p:nvPr/>
          </p:nvSpPr>
          <p:spPr>
            <a:xfrm>
              <a:off x="5630615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9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B4DE9FB1-7D85-4417-98AC-7D9AFCF9B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541" y="2658940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E921D8-F085-49AB-BBE0-AB36F231C297}"/>
                </a:ext>
              </a:extLst>
            </p:cNvPr>
            <p:cNvSpPr txBox="1"/>
            <p:nvPr/>
          </p:nvSpPr>
          <p:spPr>
            <a:xfrm>
              <a:off x="2971134" y="2658940"/>
              <a:ext cx="1761022" cy="37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Log-in Failure</a:t>
              </a:r>
              <a:endParaRPr lang="ko-KR" altLang="en-US" sz="1600" dirty="0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FB740EE-6337-4A46-951F-EA29D1808E3C}"/>
              </a:ext>
            </a:extLst>
          </p:cNvPr>
          <p:cNvGrpSpPr/>
          <p:nvPr/>
        </p:nvGrpSpPr>
        <p:grpSpPr>
          <a:xfrm>
            <a:off x="2646541" y="3372293"/>
            <a:ext cx="3162347" cy="484820"/>
            <a:chOff x="2646541" y="2573108"/>
            <a:chExt cx="3524402" cy="540327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71998D-1FD7-45CC-881A-1712B4383A3C}"/>
                </a:ext>
              </a:extLst>
            </p:cNvPr>
            <p:cNvSpPr/>
            <p:nvPr/>
          </p:nvSpPr>
          <p:spPr>
            <a:xfrm>
              <a:off x="5090289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6AC4DDE-91C8-497E-AB6A-02C9447A8585}"/>
                </a:ext>
              </a:extLst>
            </p:cNvPr>
            <p:cNvSpPr/>
            <p:nvPr/>
          </p:nvSpPr>
          <p:spPr>
            <a:xfrm>
              <a:off x="5630616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0D256F6F-F3BB-4686-B5FA-06EB58850095}"/>
                </a:ext>
              </a:extLst>
            </p:cNvPr>
            <p:cNvSpPr/>
            <p:nvPr/>
          </p:nvSpPr>
          <p:spPr>
            <a:xfrm>
              <a:off x="5090289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C843518-0A81-4E0C-9248-931C346F74D2}"/>
                </a:ext>
              </a:extLst>
            </p:cNvPr>
            <p:cNvSpPr/>
            <p:nvPr/>
          </p:nvSpPr>
          <p:spPr>
            <a:xfrm>
              <a:off x="5630615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8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CC7392C3-24AD-44CB-BCE0-1394C96E6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541" y="2658940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9BFE410-8062-4B0B-9557-8333AE7C5633}"/>
                </a:ext>
              </a:extLst>
            </p:cNvPr>
            <p:cNvSpPr txBox="1"/>
            <p:nvPr/>
          </p:nvSpPr>
          <p:spPr>
            <a:xfrm>
              <a:off x="2971133" y="2658940"/>
              <a:ext cx="1883887" cy="37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Sign-up Success</a:t>
              </a:r>
              <a:endParaRPr lang="ko-KR" altLang="en-US" sz="1600" dirty="0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852C042-C7C5-4473-A7E4-B14D36E9BCAD}"/>
              </a:ext>
            </a:extLst>
          </p:cNvPr>
          <p:cNvGrpSpPr/>
          <p:nvPr/>
        </p:nvGrpSpPr>
        <p:grpSpPr>
          <a:xfrm>
            <a:off x="2646541" y="4009046"/>
            <a:ext cx="3162347" cy="484820"/>
            <a:chOff x="2646541" y="2573108"/>
            <a:chExt cx="3524402" cy="540327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4665836-73AA-4EED-B39A-F0727CD1EFFE}"/>
                </a:ext>
              </a:extLst>
            </p:cNvPr>
            <p:cNvSpPr/>
            <p:nvPr/>
          </p:nvSpPr>
          <p:spPr>
            <a:xfrm>
              <a:off x="5090289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C11680D-EAEE-4DF7-A865-8792C568C158}"/>
                </a:ext>
              </a:extLst>
            </p:cNvPr>
            <p:cNvSpPr/>
            <p:nvPr/>
          </p:nvSpPr>
          <p:spPr>
            <a:xfrm>
              <a:off x="5630616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55EDB68-FE74-4928-BDE8-87686D0A896A}"/>
                </a:ext>
              </a:extLst>
            </p:cNvPr>
            <p:cNvSpPr/>
            <p:nvPr/>
          </p:nvSpPr>
          <p:spPr>
            <a:xfrm>
              <a:off x="5090289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30C4D5B-F453-48A9-AE68-0B1860AD4D66}"/>
                </a:ext>
              </a:extLst>
            </p:cNvPr>
            <p:cNvSpPr/>
            <p:nvPr/>
          </p:nvSpPr>
          <p:spPr>
            <a:xfrm>
              <a:off x="5630615" y="2573108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5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5D591688-A02A-46C1-9339-1500AC8C4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541" y="2658940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D7D4780-FB40-43F5-8983-5332148A26E1}"/>
                </a:ext>
              </a:extLst>
            </p:cNvPr>
            <p:cNvSpPr txBox="1"/>
            <p:nvPr/>
          </p:nvSpPr>
          <p:spPr>
            <a:xfrm>
              <a:off x="2971133" y="2658940"/>
              <a:ext cx="1883887" cy="37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Sign-up Failure</a:t>
              </a:r>
              <a:endParaRPr lang="ko-KR" altLang="en-US" sz="1600" dirty="0"/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725E8A1-C579-4434-9D20-C66EFB057DDE}"/>
              </a:ext>
            </a:extLst>
          </p:cNvPr>
          <p:cNvSpPr/>
          <p:nvPr/>
        </p:nvSpPr>
        <p:spPr>
          <a:xfrm>
            <a:off x="5031610" y="215553"/>
            <a:ext cx="455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+mn-ea"/>
                <a:cs typeface="Arial" panose="020B0604020202020204" pitchFamily="34" charset="0"/>
              </a:rPr>
              <a:t>Message Protocol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C181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689667E-9FC1-46A5-85F2-180D017F9A13}"/>
              </a:ext>
            </a:extLst>
          </p:cNvPr>
          <p:cNvCxnSpPr/>
          <p:nvPr/>
        </p:nvCxnSpPr>
        <p:spPr>
          <a:xfrm>
            <a:off x="2970939" y="1588859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BE4B6FC-4276-4C37-8395-15A5BCCFE22A}"/>
              </a:ext>
            </a:extLst>
          </p:cNvPr>
          <p:cNvSpPr/>
          <p:nvPr/>
        </p:nvSpPr>
        <p:spPr>
          <a:xfrm>
            <a:off x="3026909" y="994906"/>
            <a:ext cx="3812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Server (User Control)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8B9429-35A2-4EE7-8DA7-06EA4455D20F}"/>
              </a:ext>
            </a:extLst>
          </p:cNvPr>
          <p:cNvGrpSpPr/>
          <p:nvPr/>
        </p:nvGrpSpPr>
        <p:grpSpPr>
          <a:xfrm>
            <a:off x="2646541" y="5461624"/>
            <a:ext cx="9208712" cy="1095141"/>
            <a:chOff x="2646541" y="5263046"/>
            <a:chExt cx="10263013" cy="1220523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A92399F4-0794-4153-970A-5E77DEEDA644}"/>
                </a:ext>
              </a:extLst>
            </p:cNvPr>
            <p:cNvSpPr/>
            <p:nvPr/>
          </p:nvSpPr>
          <p:spPr>
            <a:xfrm>
              <a:off x="6165091" y="5943242"/>
              <a:ext cx="1079229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Key(4 bytes)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42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2C4546D1-DC1C-40AD-8AF6-84342A4E0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541" y="6029074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49F8D57-3042-4E18-AA31-069C71C8AEFD}"/>
                </a:ext>
              </a:extLst>
            </p:cNvPr>
            <p:cNvSpPr txBox="1"/>
            <p:nvPr/>
          </p:nvSpPr>
          <p:spPr>
            <a:xfrm>
              <a:off x="2971133" y="6029074"/>
              <a:ext cx="1883887" cy="37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List-up</a:t>
              </a:r>
              <a:endParaRPr lang="ko-KR" altLang="en-US" sz="1600" dirty="0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3043CC0-7841-4AA3-A873-879FEEF1A756}"/>
                </a:ext>
              </a:extLst>
            </p:cNvPr>
            <p:cNvSpPr/>
            <p:nvPr/>
          </p:nvSpPr>
          <p:spPr>
            <a:xfrm>
              <a:off x="7251762" y="5943242"/>
              <a:ext cx="158947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Title (60 bytes)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4A87DD5-18AC-48A1-807E-FAA907AF7D64}"/>
                </a:ext>
              </a:extLst>
            </p:cNvPr>
            <p:cNvSpPr/>
            <p:nvPr/>
          </p:nvSpPr>
          <p:spPr>
            <a:xfrm>
              <a:off x="10197343" y="5943242"/>
              <a:ext cx="1356105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size (8 bytes)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B92369A-2F8C-42FB-94FC-D81CC09713C1}"/>
                </a:ext>
              </a:extLst>
            </p:cNvPr>
            <p:cNvSpPr/>
            <p:nvPr/>
          </p:nvSpPr>
          <p:spPr>
            <a:xfrm>
              <a:off x="5090289" y="5618716"/>
              <a:ext cx="7809996" cy="292867"/>
            </a:xfrm>
            <a:custGeom>
              <a:avLst/>
              <a:gdLst>
                <a:gd name="connsiteX0" fmla="*/ 0 w 6640286"/>
                <a:gd name="connsiteY0" fmla="*/ 428240 h 428240"/>
                <a:gd name="connsiteX1" fmla="*/ 3098800 w 6640286"/>
                <a:gd name="connsiteY1" fmla="*/ 69 h 428240"/>
                <a:gd name="connsiteX2" fmla="*/ 6640286 w 6640286"/>
                <a:gd name="connsiteY2" fmla="*/ 406469 h 428240"/>
                <a:gd name="connsiteX0" fmla="*/ 0 w 6640286"/>
                <a:gd name="connsiteY0" fmla="*/ 428240 h 428240"/>
                <a:gd name="connsiteX1" fmla="*/ 3098800 w 6640286"/>
                <a:gd name="connsiteY1" fmla="*/ 69 h 428240"/>
                <a:gd name="connsiteX2" fmla="*/ 6640286 w 6640286"/>
                <a:gd name="connsiteY2" fmla="*/ 406469 h 428240"/>
                <a:gd name="connsiteX0" fmla="*/ 0 w 6640286"/>
                <a:gd name="connsiteY0" fmla="*/ 428340 h 428340"/>
                <a:gd name="connsiteX1" fmla="*/ 3098800 w 6640286"/>
                <a:gd name="connsiteY1" fmla="*/ 169 h 428340"/>
                <a:gd name="connsiteX2" fmla="*/ 6640286 w 6640286"/>
                <a:gd name="connsiteY2" fmla="*/ 406569 h 42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0286" h="428340">
                  <a:moveTo>
                    <a:pt x="0" y="428340"/>
                  </a:moveTo>
                  <a:cubicBezTo>
                    <a:pt x="829129" y="41897"/>
                    <a:pt x="1992086" y="3797"/>
                    <a:pt x="3098800" y="169"/>
                  </a:cubicBezTo>
                  <a:cubicBezTo>
                    <a:pt x="4205514" y="-3459"/>
                    <a:pt x="6584648" y="48551"/>
                    <a:pt x="6640286" y="40656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1A972F1-4CC7-4B60-A42E-DB0670D98989}"/>
                </a:ext>
              </a:extLst>
            </p:cNvPr>
            <p:cNvSpPr/>
            <p:nvPr/>
          </p:nvSpPr>
          <p:spPr>
            <a:xfrm>
              <a:off x="8422771" y="5263046"/>
              <a:ext cx="1041729" cy="431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2F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88 bytes</a:t>
              </a:r>
              <a:endParaRPr lang="ko-KR" altLang="en-US" sz="1400" b="1" dirty="0">
                <a:solidFill>
                  <a:srgbClr val="00002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495B8E2-8C65-4583-9DB7-F8450B26FC88}"/>
                </a:ext>
              </a:extLst>
            </p:cNvPr>
            <p:cNvSpPr/>
            <p:nvPr/>
          </p:nvSpPr>
          <p:spPr>
            <a:xfrm>
              <a:off x="5090289" y="5943242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FEA59AB-160C-4684-86A6-B8560E8279F3}"/>
                </a:ext>
              </a:extLst>
            </p:cNvPr>
            <p:cNvSpPr/>
            <p:nvPr/>
          </p:nvSpPr>
          <p:spPr>
            <a:xfrm>
              <a:off x="5624763" y="5943242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F1EC060-7151-4993-B1F0-79F1ED2352B5}"/>
                </a:ext>
              </a:extLst>
            </p:cNvPr>
            <p:cNvSpPr/>
            <p:nvPr/>
          </p:nvSpPr>
          <p:spPr>
            <a:xfrm>
              <a:off x="8841239" y="5943242"/>
              <a:ext cx="1356105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id (10 bytes)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D80AF1-22FF-4BDE-86AF-02DB93C7F350}"/>
                </a:ext>
              </a:extLst>
            </p:cNvPr>
            <p:cNvSpPr/>
            <p:nvPr/>
          </p:nvSpPr>
          <p:spPr>
            <a:xfrm>
              <a:off x="11553449" y="5943242"/>
              <a:ext cx="1356105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views (4 bytes)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068332-B324-4B8C-BBCA-B22E70BBD3D6}"/>
              </a:ext>
            </a:extLst>
          </p:cNvPr>
          <p:cNvGrpSpPr/>
          <p:nvPr/>
        </p:nvGrpSpPr>
        <p:grpSpPr>
          <a:xfrm>
            <a:off x="2646541" y="4661069"/>
            <a:ext cx="4123822" cy="945896"/>
            <a:chOff x="2646541" y="4661069"/>
            <a:chExt cx="4123822" cy="9458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DA42655-07E0-4962-814C-55B7D135D93A}"/>
                </a:ext>
              </a:extLst>
            </p:cNvPr>
            <p:cNvSpPr/>
            <p:nvPr/>
          </p:nvSpPr>
          <p:spPr>
            <a:xfrm>
              <a:off x="5803636" y="5122145"/>
              <a:ext cx="966727" cy="4848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Count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(4 bytes)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89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9FCB8B58-43AF-4527-BE06-2123BE6BA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541" y="5199159"/>
              <a:ext cx="299726" cy="33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1D7CBB-ACC4-4C41-9984-E1F127BFE3AE}"/>
                </a:ext>
              </a:extLst>
            </p:cNvPr>
            <p:cNvSpPr txBox="1"/>
            <p:nvPr/>
          </p:nvSpPr>
          <p:spPr>
            <a:xfrm>
              <a:off x="2937788" y="5199159"/>
              <a:ext cx="1690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List-Count</a:t>
              </a:r>
              <a:endParaRPr lang="ko-KR" altLang="en-US" sz="1600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60C3EFC-7818-45D7-A8DF-E0C95F56AF0C}"/>
                </a:ext>
              </a:extLst>
            </p:cNvPr>
            <p:cNvSpPr/>
            <p:nvPr/>
          </p:nvSpPr>
          <p:spPr>
            <a:xfrm>
              <a:off x="4839247" y="5122145"/>
              <a:ext cx="484820" cy="4848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3D4BB60-21E4-4DA8-AD80-C5FA71EA68DB}"/>
                </a:ext>
              </a:extLst>
            </p:cNvPr>
            <p:cNvSpPr/>
            <p:nvPr/>
          </p:nvSpPr>
          <p:spPr>
            <a:xfrm>
              <a:off x="5318816" y="5122145"/>
              <a:ext cx="484820" cy="4848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3315A96F-8D5C-4C91-BAF8-750AAFCF6669}"/>
                </a:ext>
              </a:extLst>
            </p:cNvPr>
            <p:cNvSpPr/>
            <p:nvPr/>
          </p:nvSpPr>
          <p:spPr>
            <a:xfrm>
              <a:off x="4839247" y="4948824"/>
              <a:ext cx="1931113" cy="177793"/>
            </a:xfrm>
            <a:custGeom>
              <a:avLst/>
              <a:gdLst>
                <a:gd name="connsiteX0" fmla="*/ 0 w 6640286"/>
                <a:gd name="connsiteY0" fmla="*/ 428240 h 428240"/>
                <a:gd name="connsiteX1" fmla="*/ 3098800 w 6640286"/>
                <a:gd name="connsiteY1" fmla="*/ 69 h 428240"/>
                <a:gd name="connsiteX2" fmla="*/ 6640286 w 6640286"/>
                <a:gd name="connsiteY2" fmla="*/ 406469 h 428240"/>
                <a:gd name="connsiteX0" fmla="*/ 0 w 6640286"/>
                <a:gd name="connsiteY0" fmla="*/ 428240 h 428240"/>
                <a:gd name="connsiteX1" fmla="*/ 3098800 w 6640286"/>
                <a:gd name="connsiteY1" fmla="*/ 69 h 428240"/>
                <a:gd name="connsiteX2" fmla="*/ 6640286 w 6640286"/>
                <a:gd name="connsiteY2" fmla="*/ 406469 h 428240"/>
                <a:gd name="connsiteX0" fmla="*/ 0 w 6640286"/>
                <a:gd name="connsiteY0" fmla="*/ 428340 h 428340"/>
                <a:gd name="connsiteX1" fmla="*/ 3098800 w 6640286"/>
                <a:gd name="connsiteY1" fmla="*/ 169 h 428340"/>
                <a:gd name="connsiteX2" fmla="*/ 6640286 w 6640286"/>
                <a:gd name="connsiteY2" fmla="*/ 406569 h 42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0286" h="428340">
                  <a:moveTo>
                    <a:pt x="0" y="428340"/>
                  </a:moveTo>
                  <a:cubicBezTo>
                    <a:pt x="829129" y="41897"/>
                    <a:pt x="1992086" y="3797"/>
                    <a:pt x="3098800" y="169"/>
                  </a:cubicBezTo>
                  <a:cubicBezTo>
                    <a:pt x="4205514" y="-3459"/>
                    <a:pt x="6584648" y="48551"/>
                    <a:pt x="6640286" y="40656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5762E57-034C-4A3E-8FE0-FAB5671BA2FF}"/>
                </a:ext>
              </a:extLst>
            </p:cNvPr>
            <p:cNvSpPr/>
            <p:nvPr/>
          </p:nvSpPr>
          <p:spPr>
            <a:xfrm>
              <a:off x="5349489" y="4661069"/>
              <a:ext cx="934714" cy="387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2F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6 bytes</a:t>
              </a:r>
              <a:endParaRPr lang="ko-KR" altLang="en-US" sz="1400" b="1" dirty="0">
                <a:solidFill>
                  <a:srgbClr val="00002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1EC060-7151-4993-B1F0-79F1ED2352B5}"/>
              </a:ext>
            </a:extLst>
          </p:cNvPr>
          <p:cNvSpPr/>
          <p:nvPr/>
        </p:nvSpPr>
        <p:spPr>
          <a:xfrm>
            <a:off x="5816846" y="2119189"/>
            <a:ext cx="1400202" cy="484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name (8 bytes)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974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235B5965-A65F-4B60-AA90-FFCF97E851AA}"/>
              </a:ext>
            </a:extLst>
          </p:cNvPr>
          <p:cNvSpPr/>
          <p:nvPr/>
        </p:nvSpPr>
        <p:spPr>
          <a:xfrm>
            <a:off x="2424113" y="20403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31610" y="215553"/>
            <a:ext cx="455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+mn-ea"/>
                <a:cs typeface="Arial" panose="020B0604020202020204" pitchFamily="34" charset="0"/>
              </a:rPr>
              <a:t>Message Protocol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C181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2054322"/>
            <a:ext cx="1738768" cy="276999"/>
            <a:chOff x="345058" y="1333873"/>
            <a:chExt cx="1738768" cy="276999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3552" y="1333873"/>
              <a:ext cx="1492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Message Protocol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4A0C0A-2823-4F29-ABE6-FB4F5DD90CFA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1044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DBBA1-2095-4DEC-8F5E-D4BB7293A313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2319339"/>
            <a:ext cx="1738768" cy="642983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Server</a:t>
            </a:r>
            <a:endParaRPr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1C4298-DB91-49C3-A43F-D4B5C53FE9AB}"/>
              </a:ext>
            </a:extLst>
          </p:cNvPr>
          <p:cNvGrpSpPr/>
          <p:nvPr/>
        </p:nvGrpSpPr>
        <p:grpSpPr>
          <a:xfrm>
            <a:off x="348058" y="1541745"/>
            <a:ext cx="983481" cy="276999"/>
            <a:chOff x="348058" y="2002858"/>
            <a:chExt cx="983481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5FC594-F057-412A-8718-13E84D068E4C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54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E8D58259-9E4C-41F0-8D54-BB907FFE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4711B7C-D272-4B6D-AD17-F11B400E1A5B}"/>
              </a:ext>
            </a:extLst>
          </p:cNvPr>
          <p:cNvGrpSpPr/>
          <p:nvPr/>
        </p:nvGrpSpPr>
        <p:grpSpPr>
          <a:xfrm>
            <a:off x="344369" y="1809359"/>
            <a:ext cx="1075336" cy="253916"/>
            <a:chOff x="344369" y="2345116"/>
            <a:chExt cx="1075336" cy="2539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EE8F2B-BF12-478B-8104-0CF939BC4734}"/>
                </a:ext>
              </a:extLst>
            </p:cNvPr>
            <p:cNvSpPr txBox="1"/>
            <p:nvPr/>
          </p:nvSpPr>
          <p:spPr>
            <a:xfrm>
              <a:off x="531320" y="2345116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/>
            </a:p>
          </p:txBody>
        </p:sp>
        <p:pic>
          <p:nvPicPr>
            <p:cNvPr id="8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6B11A886-29CA-49A1-8992-4AD3AE91A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0" name="Picture 2" descr="https://static.thenounproject.com/png/744290-200.png">
            <a:extLst>
              <a:ext uri="{FF2B5EF4-FFF2-40B4-BE49-F238E27FC236}">
                <a16:creationId xmlns:a16="http://schemas.microsoft.com/office/drawing/2014/main" id="{776DC7BC-B9E8-48BC-9664-1C281186C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990" y="3937978"/>
            <a:ext cx="334042" cy="37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1B0BC33B-3D85-41CA-9D4D-F780B943044B}"/>
              </a:ext>
            </a:extLst>
          </p:cNvPr>
          <p:cNvSpPr txBox="1"/>
          <p:nvPr/>
        </p:nvSpPr>
        <p:spPr>
          <a:xfrm>
            <a:off x="2980582" y="3937978"/>
            <a:ext cx="102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Play</a:t>
            </a:r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3E8E2CB-88A9-4EFE-A464-53D04CF42760}"/>
              </a:ext>
            </a:extLst>
          </p:cNvPr>
          <p:cNvSpPr/>
          <p:nvPr/>
        </p:nvSpPr>
        <p:spPr>
          <a:xfrm>
            <a:off x="5272480" y="3879985"/>
            <a:ext cx="1540911" cy="54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key (4 bytes)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929EFA4-FF0C-4155-A352-888D3DE731FE}"/>
              </a:ext>
            </a:extLst>
          </p:cNvPr>
          <p:cNvSpPr/>
          <p:nvPr/>
        </p:nvSpPr>
        <p:spPr>
          <a:xfrm>
            <a:off x="4732157" y="3881907"/>
            <a:ext cx="540327" cy="54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2F26EF78-8FC2-4D7D-8BB9-729AC5642C36}"/>
              </a:ext>
            </a:extLst>
          </p:cNvPr>
          <p:cNvCxnSpPr/>
          <p:nvPr/>
        </p:nvCxnSpPr>
        <p:spPr>
          <a:xfrm>
            <a:off x="2970939" y="1588859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4312F70-ED16-41CD-9F8B-D6A0CB1209DA}"/>
              </a:ext>
            </a:extLst>
          </p:cNvPr>
          <p:cNvSpPr/>
          <p:nvPr/>
        </p:nvSpPr>
        <p:spPr>
          <a:xfrm>
            <a:off x="3026909" y="994906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client (Media)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3E988E-2C2F-4254-BF53-6A96CD0BB76B}"/>
              </a:ext>
            </a:extLst>
          </p:cNvPr>
          <p:cNvGrpSpPr/>
          <p:nvPr/>
        </p:nvGrpSpPr>
        <p:grpSpPr>
          <a:xfrm>
            <a:off x="2646541" y="1758025"/>
            <a:ext cx="8569538" cy="1064169"/>
            <a:chOff x="2646541" y="1866094"/>
            <a:chExt cx="8569538" cy="1064169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6703A41-9999-4CA1-BA62-8DDE44BA34D8}"/>
                </a:ext>
              </a:extLst>
            </p:cNvPr>
            <p:cNvSpPr/>
            <p:nvPr/>
          </p:nvSpPr>
          <p:spPr>
            <a:xfrm>
              <a:off x="8720284" y="2389936"/>
              <a:ext cx="969253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Size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(4 bytes)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1512157-3003-4AE3-8B9A-1D3358962BC7}"/>
                </a:ext>
              </a:extLst>
            </p:cNvPr>
            <p:cNvSpPr/>
            <p:nvPr/>
          </p:nvSpPr>
          <p:spPr>
            <a:xfrm>
              <a:off x="4732157" y="2389936"/>
              <a:ext cx="540327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0D68438-5625-4CE1-ACC2-DF09B761F0BD}"/>
                </a:ext>
              </a:extLst>
            </p:cNvPr>
            <p:cNvSpPr/>
            <p:nvPr/>
          </p:nvSpPr>
          <p:spPr>
            <a:xfrm>
              <a:off x="5272484" y="2389936"/>
              <a:ext cx="3447800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( 60 bytes)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87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154D50D0-0FAB-4C7A-ADBF-071AB96FC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541" y="2475768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B356337-EF26-4866-8393-017D6B11A59F}"/>
                </a:ext>
              </a:extLst>
            </p:cNvPr>
            <p:cNvSpPr txBox="1"/>
            <p:nvPr/>
          </p:nvSpPr>
          <p:spPr>
            <a:xfrm>
              <a:off x="2971134" y="2475768"/>
              <a:ext cx="15308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Upload-Info</a:t>
              </a:r>
              <a:endParaRPr lang="ko-KR" altLang="en-US" dirty="0"/>
            </a:p>
          </p:txBody>
        </p:sp>
        <p:sp>
          <p:nvSpPr>
            <p:cNvPr id="83" name="자유형: 도형 14">
              <a:extLst>
                <a:ext uri="{FF2B5EF4-FFF2-40B4-BE49-F238E27FC236}">
                  <a16:creationId xmlns:a16="http://schemas.microsoft.com/office/drawing/2014/main" id="{F1F42AB2-A04F-7248-99AF-E59C347323F7}"/>
                </a:ext>
              </a:extLst>
            </p:cNvPr>
            <p:cNvSpPr/>
            <p:nvPr/>
          </p:nvSpPr>
          <p:spPr>
            <a:xfrm>
              <a:off x="4732157" y="2194921"/>
              <a:ext cx="6483922" cy="202988"/>
            </a:xfrm>
            <a:custGeom>
              <a:avLst/>
              <a:gdLst>
                <a:gd name="connsiteX0" fmla="*/ 0 w 6640286"/>
                <a:gd name="connsiteY0" fmla="*/ 428240 h 428240"/>
                <a:gd name="connsiteX1" fmla="*/ 3098800 w 6640286"/>
                <a:gd name="connsiteY1" fmla="*/ 69 h 428240"/>
                <a:gd name="connsiteX2" fmla="*/ 6640286 w 6640286"/>
                <a:gd name="connsiteY2" fmla="*/ 406469 h 428240"/>
                <a:gd name="connsiteX0" fmla="*/ 0 w 6640286"/>
                <a:gd name="connsiteY0" fmla="*/ 428240 h 428240"/>
                <a:gd name="connsiteX1" fmla="*/ 3098800 w 6640286"/>
                <a:gd name="connsiteY1" fmla="*/ 69 h 428240"/>
                <a:gd name="connsiteX2" fmla="*/ 6640286 w 6640286"/>
                <a:gd name="connsiteY2" fmla="*/ 406469 h 428240"/>
                <a:gd name="connsiteX0" fmla="*/ 0 w 6640286"/>
                <a:gd name="connsiteY0" fmla="*/ 428340 h 428340"/>
                <a:gd name="connsiteX1" fmla="*/ 3098800 w 6640286"/>
                <a:gd name="connsiteY1" fmla="*/ 169 h 428340"/>
                <a:gd name="connsiteX2" fmla="*/ 6640286 w 6640286"/>
                <a:gd name="connsiteY2" fmla="*/ 406569 h 42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0286" h="428340">
                  <a:moveTo>
                    <a:pt x="0" y="428340"/>
                  </a:moveTo>
                  <a:cubicBezTo>
                    <a:pt x="829129" y="41897"/>
                    <a:pt x="1992086" y="3797"/>
                    <a:pt x="3098800" y="169"/>
                  </a:cubicBezTo>
                  <a:cubicBezTo>
                    <a:pt x="4205514" y="-3459"/>
                    <a:pt x="6584648" y="48551"/>
                    <a:pt x="6640286" y="40656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091AF04-D93D-4D27-9309-1BF3AC07EFF8}"/>
                </a:ext>
              </a:extLst>
            </p:cNvPr>
            <p:cNvSpPr/>
            <p:nvPr/>
          </p:nvSpPr>
          <p:spPr>
            <a:xfrm>
              <a:off x="7566400" y="1866094"/>
              <a:ext cx="1101912" cy="45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2F"/>
                  </a:solidFill>
                  <a:latin typeface="+mn-ea"/>
                </a:rPr>
                <a:t>75 bytes</a:t>
              </a:r>
              <a:endParaRPr lang="ko-KR" altLang="en-US" sz="1600" dirty="0">
                <a:solidFill>
                  <a:srgbClr val="00002F"/>
                </a:solidFill>
                <a:latin typeface="+mn-ea"/>
              </a:endParaRP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DAC26C5-5857-4C30-A2C4-7F93DFFD0766}"/>
              </a:ext>
            </a:extLst>
          </p:cNvPr>
          <p:cNvSpPr/>
          <p:nvPr/>
        </p:nvSpPr>
        <p:spPr>
          <a:xfrm>
            <a:off x="4732157" y="3031683"/>
            <a:ext cx="7024248" cy="54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Video data (1024 bytes)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6" name="Picture 2" descr="https://static.thenounproject.com/png/744290-200.png">
            <a:extLst>
              <a:ext uri="{FF2B5EF4-FFF2-40B4-BE49-F238E27FC236}">
                <a16:creationId xmlns:a16="http://schemas.microsoft.com/office/drawing/2014/main" id="{7CB8DFD4-3F1E-4F37-A859-C706CC5F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541" y="3117515"/>
            <a:ext cx="334042" cy="37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E079680-C6AF-4308-AF1C-5BE67E70FA90}"/>
              </a:ext>
            </a:extLst>
          </p:cNvPr>
          <p:cNvSpPr txBox="1"/>
          <p:nvPr/>
        </p:nvSpPr>
        <p:spPr>
          <a:xfrm>
            <a:off x="2971134" y="3117515"/>
            <a:ext cx="153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Upload-data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703A41-9999-4CA1-BA62-8DDE44BA34D8}"/>
              </a:ext>
            </a:extLst>
          </p:cNvPr>
          <p:cNvSpPr/>
          <p:nvPr/>
        </p:nvSpPr>
        <p:spPr>
          <a:xfrm>
            <a:off x="9689537" y="2288251"/>
            <a:ext cx="1526542" cy="540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ID (10 bytes)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593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2512279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031610" y="532955"/>
            <a:ext cx="4552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+mn-ea"/>
                <a:cs typeface="Arial" panose="020B0604020202020204" pitchFamily="34" charset="0"/>
              </a:rPr>
              <a:t>Message Protocol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C181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2054322"/>
            <a:ext cx="1738768" cy="276999"/>
            <a:chOff x="345058" y="1333873"/>
            <a:chExt cx="1738768" cy="276999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3552" y="1333873"/>
              <a:ext cx="1492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Message Protocol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4A0C0A-2823-4F29-ABE6-FB4F5DD90CFA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1044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DBBA1-2095-4DEC-8F5E-D4BB7293A313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2319339"/>
            <a:ext cx="1738768" cy="642983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Server</a:t>
            </a:r>
            <a:endParaRPr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1C4298-DB91-49C3-A43F-D4B5C53FE9AB}"/>
              </a:ext>
            </a:extLst>
          </p:cNvPr>
          <p:cNvGrpSpPr/>
          <p:nvPr/>
        </p:nvGrpSpPr>
        <p:grpSpPr>
          <a:xfrm>
            <a:off x="348058" y="1541745"/>
            <a:ext cx="983481" cy="276999"/>
            <a:chOff x="348058" y="2002858"/>
            <a:chExt cx="983481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5FC594-F057-412A-8718-13E84D068E4C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54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E8D58259-9E4C-41F0-8D54-BB907FFE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4711B7C-D272-4B6D-AD17-F11B400E1A5B}"/>
              </a:ext>
            </a:extLst>
          </p:cNvPr>
          <p:cNvGrpSpPr/>
          <p:nvPr/>
        </p:nvGrpSpPr>
        <p:grpSpPr>
          <a:xfrm>
            <a:off x="344369" y="1809359"/>
            <a:ext cx="1075336" cy="253916"/>
            <a:chOff x="344369" y="2345116"/>
            <a:chExt cx="1075336" cy="2539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EE8F2B-BF12-478B-8104-0CF939BC4734}"/>
                </a:ext>
              </a:extLst>
            </p:cNvPr>
            <p:cNvSpPr txBox="1"/>
            <p:nvPr/>
          </p:nvSpPr>
          <p:spPr>
            <a:xfrm>
              <a:off x="531320" y="2345116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/>
            </a:p>
          </p:txBody>
        </p:sp>
        <p:pic>
          <p:nvPicPr>
            <p:cNvPr id="8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6B11A886-29CA-49A1-8992-4AD3AE91A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2F26EF78-8FC2-4D7D-8BB9-729AC5642C36}"/>
              </a:ext>
            </a:extLst>
          </p:cNvPr>
          <p:cNvCxnSpPr/>
          <p:nvPr/>
        </p:nvCxnSpPr>
        <p:spPr>
          <a:xfrm>
            <a:off x="2962526" y="1914435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4312F70-ED16-41CD-9F8B-D6A0CB1209DA}"/>
              </a:ext>
            </a:extLst>
          </p:cNvPr>
          <p:cNvSpPr/>
          <p:nvPr/>
        </p:nvSpPr>
        <p:spPr>
          <a:xfrm>
            <a:off x="3018496" y="1320482"/>
            <a:ext cx="3387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Server (Streaming)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B7D68C-1840-4117-8C48-1EEC2432B67E}"/>
              </a:ext>
            </a:extLst>
          </p:cNvPr>
          <p:cNvGrpSpPr/>
          <p:nvPr/>
        </p:nvGrpSpPr>
        <p:grpSpPr>
          <a:xfrm>
            <a:off x="2646541" y="2104002"/>
            <a:ext cx="4126369" cy="1009433"/>
            <a:chOff x="2646541" y="2104002"/>
            <a:chExt cx="4126369" cy="100943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652A0B-963B-413A-8737-A4BA1343DBEE}"/>
                </a:ext>
              </a:extLst>
            </p:cNvPr>
            <p:cNvSpPr/>
            <p:nvPr/>
          </p:nvSpPr>
          <p:spPr>
            <a:xfrm>
              <a:off x="5090288" y="2573108"/>
              <a:ext cx="1682603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Size (4bytes)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68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547E6A42-7C19-4050-8A9D-BFE3187DC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541" y="2658940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1A33D7-3DF2-4819-9015-8A74270BC45B}"/>
                </a:ext>
              </a:extLst>
            </p:cNvPr>
            <p:cNvSpPr txBox="1"/>
            <p:nvPr/>
          </p:nvSpPr>
          <p:spPr>
            <a:xfrm>
              <a:off x="2971134" y="2658940"/>
              <a:ext cx="1761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Video play</a:t>
              </a:r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DE5C4A1-6FF9-4A01-A911-43D898CA8344}"/>
                </a:ext>
              </a:extLst>
            </p:cNvPr>
            <p:cNvSpPr/>
            <p:nvPr/>
          </p:nvSpPr>
          <p:spPr>
            <a:xfrm>
              <a:off x="5071101" y="2318197"/>
              <a:ext cx="1701809" cy="246423"/>
            </a:xfrm>
            <a:custGeom>
              <a:avLst/>
              <a:gdLst>
                <a:gd name="connsiteX0" fmla="*/ 0 w 1108710"/>
                <a:gd name="connsiteY0" fmla="*/ 335295 h 346725"/>
                <a:gd name="connsiteX1" fmla="*/ 560070 w 1108710"/>
                <a:gd name="connsiteY1" fmla="*/ 15 h 346725"/>
                <a:gd name="connsiteX2" fmla="*/ 1108710 w 1108710"/>
                <a:gd name="connsiteY2" fmla="*/ 346725 h 346725"/>
                <a:gd name="connsiteX0" fmla="*/ 0 w 1108710"/>
                <a:gd name="connsiteY0" fmla="*/ 335295 h 346725"/>
                <a:gd name="connsiteX1" fmla="*/ 560070 w 1108710"/>
                <a:gd name="connsiteY1" fmla="*/ 15 h 346725"/>
                <a:gd name="connsiteX2" fmla="*/ 1108710 w 1108710"/>
                <a:gd name="connsiteY2" fmla="*/ 346725 h 346725"/>
                <a:gd name="connsiteX0" fmla="*/ 0 w 1108710"/>
                <a:gd name="connsiteY0" fmla="*/ 335307 h 346737"/>
                <a:gd name="connsiteX1" fmla="*/ 560070 w 1108710"/>
                <a:gd name="connsiteY1" fmla="*/ 27 h 346737"/>
                <a:gd name="connsiteX2" fmla="*/ 1108710 w 1108710"/>
                <a:gd name="connsiteY2" fmla="*/ 346737 h 346737"/>
                <a:gd name="connsiteX0" fmla="*/ 0 w 1108710"/>
                <a:gd name="connsiteY0" fmla="*/ 335301 h 346731"/>
                <a:gd name="connsiteX1" fmla="*/ 560070 w 1108710"/>
                <a:gd name="connsiteY1" fmla="*/ 21 h 346731"/>
                <a:gd name="connsiteX2" fmla="*/ 1108710 w 1108710"/>
                <a:gd name="connsiteY2" fmla="*/ 346731 h 346731"/>
                <a:gd name="connsiteX0" fmla="*/ 0 w 1108710"/>
                <a:gd name="connsiteY0" fmla="*/ 247710 h 259140"/>
                <a:gd name="connsiteX1" fmla="*/ 563880 w 1108710"/>
                <a:gd name="connsiteY1" fmla="*/ 60 h 259140"/>
                <a:gd name="connsiteX2" fmla="*/ 1108710 w 1108710"/>
                <a:gd name="connsiteY2" fmla="*/ 259140 h 259140"/>
                <a:gd name="connsiteX0" fmla="*/ 0 w 1108710"/>
                <a:gd name="connsiteY0" fmla="*/ 247710 h 259140"/>
                <a:gd name="connsiteX1" fmla="*/ 563880 w 1108710"/>
                <a:gd name="connsiteY1" fmla="*/ 60 h 259140"/>
                <a:gd name="connsiteX2" fmla="*/ 1108710 w 1108710"/>
                <a:gd name="connsiteY2" fmla="*/ 259140 h 259140"/>
                <a:gd name="connsiteX0" fmla="*/ 0 w 1108710"/>
                <a:gd name="connsiteY0" fmla="*/ 248101 h 259531"/>
                <a:gd name="connsiteX1" fmla="*/ 563880 w 1108710"/>
                <a:gd name="connsiteY1" fmla="*/ 451 h 259531"/>
                <a:gd name="connsiteX2" fmla="*/ 1108710 w 1108710"/>
                <a:gd name="connsiteY2" fmla="*/ 259531 h 259531"/>
                <a:gd name="connsiteX0" fmla="*/ 0 w 1108710"/>
                <a:gd name="connsiteY0" fmla="*/ 247682 h 259112"/>
                <a:gd name="connsiteX1" fmla="*/ 563880 w 1108710"/>
                <a:gd name="connsiteY1" fmla="*/ 32 h 259112"/>
                <a:gd name="connsiteX2" fmla="*/ 1108710 w 1108710"/>
                <a:gd name="connsiteY2" fmla="*/ 259112 h 25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8710" h="259112">
                  <a:moveTo>
                    <a:pt x="0" y="247682"/>
                  </a:moveTo>
                  <a:cubicBezTo>
                    <a:pt x="119062" y="40989"/>
                    <a:pt x="280035" y="1937"/>
                    <a:pt x="563880" y="32"/>
                  </a:cubicBezTo>
                  <a:cubicBezTo>
                    <a:pt x="847725" y="-1873"/>
                    <a:pt x="1071880" y="83852"/>
                    <a:pt x="1108710" y="259112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26ED01F-6C04-4C24-951D-6DEB922D133C}"/>
                </a:ext>
              </a:extLst>
            </p:cNvPr>
            <p:cNvSpPr/>
            <p:nvPr/>
          </p:nvSpPr>
          <p:spPr>
            <a:xfrm>
              <a:off x="5517602" y="2104002"/>
              <a:ext cx="827973" cy="342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2F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4 bytes</a:t>
              </a:r>
              <a:endParaRPr lang="ko-KR" altLang="en-US" sz="1400" b="1" dirty="0">
                <a:solidFill>
                  <a:srgbClr val="00002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67F00C-C562-4154-AB99-8A672E630267}"/>
              </a:ext>
            </a:extLst>
          </p:cNvPr>
          <p:cNvGrpSpPr/>
          <p:nvPr/>
        </p:nvGrpSpPr>
        <p:grpSpPr>
          <a:xfrm>
            <a:off x="2646541" y="3500810"/>
            <a:ext cx="9073745" cy="1220523"/>
            <a:chOff x="2646541" y="5263046"/>
            <a:chExt cx="9073745" cy="1220523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A92399F4-0794-4153-970A-5E77DEEDA644}"/>
                </a:ext>
              </a:extLst>
            </p:cNvPr>
            <p:cNvSpPr/>
            <p:nvPr/>
          </p:nvSpPr>
          <p:spPr>
            <a:xfrm>
              <a:off x="5090289" y="5943242"/>
              <a:ext cx="6629285" cy="540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Video Data (1024 bytes)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2" name="Picture 2" descr="https://static.thenounproject.com/png/744290-200.png">
              <a:extLst>
                <a:ext uri="{FF2B5EF4-FFF2-40B4-BE49-F238E27FC236}">
                  <a16:creationId xmlns:a16="http://schemas.microsoft.com/office/drawing/2014/main" id="{2C4546D1-DC1C-40AD-8AF6-84342A4E0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541" y="6029074"/>
              <a:ext cx="334042" cy="37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49F8D57-3042-4E18-AA31-069C71C8AEFD}"/>
                </a:ext>
              </a:extLst>
            </p:cNvPr>
            <p:cNvSpPr txBox="1"/>
            <p:nvPr/>
          </p:nvSpPr>
          <p:spPr>
            <a:xfrm>
              <a:off x="2971133" y="6029074"/>
              <a:ext cx="1883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Video send</a:t>
              </a:r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B92369A-2F8C-42FB-94FC-D81CC09713C1}"/>
                </a:ext>
              </a:extLst>
            </p:cNvPr>
            <p:cNvSpPr/>
            <p:nvPr/>
          </p:nvSpPr>
          <p:spPr>
            <a:xfrm>
              <a:off x="5080000" y="5515260"/>
              <a:ext cx="6640286" cy="428340"/>
            </a:xfrm>
            <a:custGeom>
              <a:avLst/>
              <a:gdLst>
                <a:gd name="connsiteX0" fmla="*/ 0 w 6640286"/>
                <a:gd name="connsiteY0" fmla="*/ 428240 h 428240"/>
                <a:gd name="connsiteX1" fmla="*/ 3098800 w 6640286"/>
                <a:gd name="connsiteY1" fmla="*/ 69 h 428240"/>
                <a:gd name="connsiteX2" fmla="*/ 6640286 w 6640286"/>
                <a:gd name="connsiteY2" fmla="*/ 406469 h 428240"/>
                <a:gd name="connsiteX0" fmla="*/ 0 w 6640286"/>
                <a:gd name="connsiteY0" fmla="*/ 428240 h 428240"/>
                <a:gd name="connsiteX1" fmla="*/ 3098800 w 6640286"/>
                <a:gd name="connsiteY1" fmla="*/ 69 h 428240"/>
                <a:gd name="connsiteX2" fmla="*/ 6640286 w 6640286"/>
                <a:gd name="connsiteY2" fmla="*/ 406469 h 428240"/>
                <a:gd name="connsiteX0" fmla="*/ 0 w 6640286"/>
                <a:gd name="connsiteY0" fmla="*/ 428340 h 428340"/>
                <a:gd name="connsiteX1" fmla="*/ 3098800 w 6640286"/>
                <a:gd name="connsiteY1" fmla="*/ 169 h 428340"/>
                <a:gd name="connsiteX2" fmla="*/ 6640286 w 6640286"/>
                <a:gd name="connsiteY2" fmla="*/ 406569 h 42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0286" h="428340">
                  <a:moveTo>
                    <a:pt x="0" y="428340"/>
                  </a:moveTo>
                  <a:cubicBezTo>
                    <a:pt x="829129" y="41897"/>
                    <a:pt x="1992086" y="3797"/>
                    <a:pt x="3098800" y="169"/>
                  </a:cubicBezTo>
                  <a:cubicBezTo>
                    <a:pt x="4205514" y="-3459"/>
                    <a:pt x="6584648" y="48551"/>
                    <a:pt x="6640286" y="40656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1A972F1-4CC7-4B60-A42E-DB0670D98989}"/>
                </a:ext>
              </a:extLst>
            </p:cNvPr>
            <p:cNvSpPr/>
            <p:nvPr/>
          </p:nvSpPr>
          <p:spPr>
            <a:xfrm>
              <a:off x="7877299" y="5263046"/>
              <a:ext cx="1041729" cy="431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2F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1024 bytes</a:t>
              </a:r>
              <a:endParaRPr lang="ko-KR" altLang="en-US" sz="1400" b="1" dirty="0">
                <a:solidFill>
                  <a:srgbClr val="00002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711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791991" y="532955"/>
            <a:ext cx="5032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위험요소 및 해결방안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2544017"/>
            <a:ext cx="1798687" cy="281997"/>
            <a:chOff x="345058" y="1347583"/>
            <a:chExt cx="1798687" cy="281997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3552" y="1352581"/>
              <a:ext cx="16401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Oswald Regular" panose="02000503000000000000" pitchFamily="2" charset="0"/>
                </a:rPr>
                <a:t>위험요소 및 해결방안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8EDC4AB-059F-4410-AB34-AA58AAB23921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2795324"/>
            <a:ext cx="1738768" cy="491275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</a:rPr>
              <a:t>위험요소</a:t>
            </a:r>
            <a:endParaRPr lang="en-US" altLang="ko-KR" sz="130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</a:rPr>
              <a:t>해결 방안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442431-1F6C-459D-AC4A-8A78424F6F8A}"/>
              </a:ext>
            </a:extLst>
          </p:cNvPr>
          <p:cNvCxnSpPr>
            <a:cxnSpLocks/>
          </p:cNvCxnSpPr>
          <p:nvPr/>
        </p:nvCxnSpPr>
        <p:spPr>
          <a:xfrm>
            <a:off x="7204364" y="1879450"/>
            <a:ext cx="0" cy="425259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C6CE98-7E81-4618-B1A6-82CEB78D8204}"/>
              </a:ext>
            </a:extLst>
          </p:cNvPr>
          <p:cNvSpPr/>
          <p:nvPr/>
        </p:nvSpPr>
        <p:spPr>
          <a:xfrm>
            <a:off x="3026909" y="1768717"/>
            <a:ext cx="3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lternateGothic2 BT" panose="020B0608020202050204" pitchFamily="34" charset="0"/>
                <a:cs typeface="Arial" panose="020B0604020202020204" pitchFamily="34" charset="0"/>
              </a:rPr>
              <a:t>위험 요소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1C4298-DB91-49C3-A43F-D4B5C53FE9AB}"/>
              </a:ext>
            </a:extLst>
          </p:cNvPr>
          <p:cNvGrpSpPr/>
          <p:nvPr/>
        </p:nvGrpSpPr>
        <p:grpSpPr>
          <a:xfrm>
            <a:off x="348058" y="1541745"/>
            <a:ext cx="983481" cy="276999"/>
            <a:chOff x="348058" y="2002858"/>
            <a:chExt cx="983481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5FC594-F057-412A-8718-13E84D068E4C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54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E8D58259-9E4C-41F0-8D54-BB907FFE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DDCAF31-54D9-452E-B6CD-F0C06A659980}"/>
              </a:ext>
            </a:extLst>
          </p:cNvPr>
          <p:cNvGrpSpPr/>
          <p:nvPr/>
        </p:nvGrpSpPr>
        <p:grpSpPr>
          <a:xfrm>
            <a:off x="344369" y="1883738"/>
            <a:ext cx="1839968" cy="253916"/>
            <a:chOff x="344369" y="2345116"/>
            <a:chExt cx="1839968" cy="2539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3155E38-0366-455B-A102-EED059CBA0A7}"/>
                </a:ext>
              </a:extLst>
            </p:cNvPr>
            <p:cNvSpPr txBox="1"/>
            <p:nvPr/>
          </p:nvSpPr>
          <p:spPr>
            <a:xfrm>
              <a:off x="531320" y="2345116"/>
              <a:ext cx="16530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 및 주요 모듈</a:t>
              </a:r>
              <a:endParaRPr lang="en-US" altLang="ko-KR" sz="1050" b="1" dirty="0"/>
            </a:p>
          </p:txBody>
        </p:sp>
        <p:pic>
          <p:nvPicPr>
            <p:cNvPr id="8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CBE07D6E-1076-4E9E-B836-C14BFFC64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9842EA1-0E8A-4B2F-A188-BB5ABD00AFF8}"/>
              </a:ext>
            </a:extLst>
          </p:cNvPr>
          <p:cNvGrpSpPr/>
          <p:nvPr/>
        </p:nvGrpSpPr>
        <p:grpSpPr>
          <a:xfrm>
            <a:off x="325805" y="2174987"/>
            <a:ext cx="1712669" cy="283942"/>
            <a:chOff x="325805" y="2663468"/>
            <a:chExt cx="1712669" cy="283942"/>
          </a:xfrm>
        </p:grpSpPr>
        <p:pic>
          <p:nvPicPr>
            <p:cNvPr id="84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39634B66-FE3F-4B6D-9EBD-2C51FE062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87E1FEA-5A93-4104-9F19-04EB9D93950F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D4B585B-1C11-477C-88F1-2E892FE5B166}"/>
              </a:ext>
            </a:extLst>
          </p:cNvPr>
          <p:cNvSpPr/>
          <p:nvPr/>
        </p:nvSpPr>
        <p:spPr>
          <a:xfrm>
            <a:off x="7679900" y="1818744"/>
            <a:ext cx="3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lternateGothic2 BT" panose="020B0608020202050204" pitchFamily="34" charset="0"/>
                <a:cs typeface="Arial" panose="020B0604020202020204" pitchFamily="34" charset="0"/>
              </a:rPr>
              <a:t>해결 방안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6EB68-2393-45B1-BD3B-F1A95FE22C0C}"/>
              </a:ext>
            </a:extLst>
          </p:cNvPr>
          <p:cNvSpPr txBox="1"/>
          <p:nvPr/>
        </p:nvSpPr>
        <p:spPr>
          <a:xfrm>
            <a:off x="2676715" y="2341964"/>
            <a:ext cx="4444522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인코딩 </a:t>
            </a:r>
            <a:r>
              <a:rPr lang="en-US" altLang="ko-KR" b="1" dirty="0"/>
              <a:t>(Encoding Issue)</a:t>
            </a:r>
            <a:br>
              <a:rPr lang="en-US" altLang="ko-KR" sz="1600" b="1" dirty="0"/>
            </a:b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스트리밍 서버에 부담을 주는 </a:t>
            </a:r>
            <a:r>
              <a:rPr lang="ko-KR" altLang="en-US" sz="1600" b="1" dirty="0" err="1"/>
              <a:t>데이터양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Java / C </a:t>
            </a:r>
            <a:r>
              <a:rPr lang="ko-KR" altLang="en-US" sz="1600" b="1" dirty="0"/>
              <a:t>간의 데이터 형식 문제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RTSP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LocalHost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주소 사용불가 </a:t>
            </a:r>
            <a:endParaRPr lang="en-US" altLang="ko-KR" sz="16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A6EF3E-EF62-42C6-A309-09AE8586F9ED}"/>
              </a:ext>
            </a:extLst>
          </p:cNvPr>
          <p:cNvSpPr txBox="1"/>
          <p:nvPr/>
        </p:nvSpPr>
        <p:spPr>
          <a:xfrm>
            <a:off x="7501010" y="2341964"/>
            <a:ext cx="4239491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VLC player</a:t>
            </a:r>
            <a:br>
              <a:rPr lang="en-US" altLang="ko-KR" b="1" dirty="0"/>
            </a:b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두 개의 프로세스로 구현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String </a:t>
            </a:r>
            <a:r>
              <a:rPr lang="ko-KR" altLang="en-US" sz="1600" b="1" dirty="0"/>
              <a:t>송수신 함수 구현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Progressive Download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Port </a:t>
            </a:r>
            <a:r>
              <a:rPr lang="en-US" altLang="ko-KR" sz="1600" b="1" dirty="0" err="1"/>
              <a:t>forwading</a:t>
            </a:r>
            <a:endParaRPr lang="en-US" altLang="ko-KR" sz="1600" b="1" dirty="0"/>
          </a:p>
        </p:txBody>
      </p:sp>
      <p:sp>
        <p:nvSpPr>
          <p:cNvPr id="17" name="화살표: 아래로 구부러짐 16">
            <a:extLst>
              <a:ext uri="{FF2B5EF4-FFF2-40B4-BE49-F238E27FC236}">
                <a16:creationId xmlns:a16="http://schemas.microsoft.com/office/drawing/2014/main" id="{0CD6C525-5343-4768-AC66-2E825A4D4382}"/>
              </a:ext>
            </a:extLst>
          </p:cNvPr>
          <p:cNvSpPr/>
          <p:nvPr/>
        </p:nvSpPr>
        <p:spPr>
          <a:xfrm>
            <a:off x="6693898" y="1522713"/>
            <a:ext cx="1200725" cy="557641"/>
          </a:xfrm>
          <a:prstGeom prst="curvedDownArrow">
            <a:avLst>
              <a:gd name="adj1" fmla="val 41304"/>
              <a:gd name="adj2" fmla="val 83392"/>
              <a:gd name="adj3" fmla="val 25000"/>
            </a:avLst>
          </a:prstGeom>
          <a:gradFill>
            <a:gsLst>
              <a:gs pos="0">
                <a:srgbClr val="CC181E"/>
              </a:gs>
              <a:gs pos="50000">
                <a:srgbClr val="FF0000"/>
              </a:gs>
              <a:gs pos="100000">
                <a:srgbClr val="CC181E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7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4124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699020" y="532955"/>
            <a:ext cx="5218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데모 영상 및 자체평가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1C4298-DB91-49C3-A43F-D4B5C53FE9AB}"/>
              </a:ext>
            </a:extLst>
          </p:cNvPr>
          <p:cNvGrpSpPr/>
          <p:nvPr/>
        </p:nvGrpSpPr>
        <p:grpSpPr>
          <a:xfrm>
            <a:off x="348058" y="1541745"/>
            <a:ext cx="983481" cy="276999"/>
            <a:chOff x="348058" y="2002858"/>
            <a:chExt cx="983481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5FC594-F057-412A-8718-13E84D068E4C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54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E8D58259-9E4C-41F0-8D54-BB907FFE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DDCAF31-54D9-452E-B6CD-F0C06A659980}"/>
              </a:ext>
            </a:extLst>
          </p:cNvPr>
          <p:cNvGrpSpPr/>
          <p:nvPr/>
        </p:nvGrpSpPr>
        <p:grpSpPr>
          <a:xfrm>
            <a:off x="344369" y="1883738"/>
            <a:ext cx="1839968" cy="253916"/>
            <a:chOff x="344369" y="2345116"/>
            <a:chExt cx="1839968" cy="2539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3155E38-0366-455B-A102-EED059CBA0A7}"/>
                </a:ext>
              </a:extLst>
            </p:cNvPr>
            <p:cNvSpPr txBox="1"/>
            <p:nvPr/>
          </p:nvSpPr>
          <p:spPr>
            <a:xfrm>
              <a:off x="531320" y="2345116"/>
              <a:ext cx="16530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 및 주요 모듈</a:t>
              </a:r>
              <a:endParaRPr lang="en-US" altLang="ko-KR" sz="1050" b="1" dirty="0"/>
            </a:p>
          </p:txBody>
        </p:sp>
        <p:pic>
          <p:nvPicPr>
            <p:cNvPr id="8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CBE07D6E-1076-4E9E-B836-C14BFFC64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9842EA1-0E8A-4B2F-A188-BB5ABD00AFF8}"/>
              </a:ext>
            </a:extLst>
          </p:cNvPr>
          <p:cNvGrpSpPr/>
          <p:nvPr/>
        </p:nvGrpSpPr>
        <p:grpSpPr>
          <a:xfrm>
            <a:off x="325805" y="2174987"/>
            <a:ext cx="1712669" cy="283942"/>
            <a:chOff x="325805" y="2663468"/>
            <a:chExt cx="1712669" cy="283942"/>
          </a:xfrm>
        </p:grpSpPr>
        <p:pic>
          <p:nvPicPr>
            <p:cNvPr id="84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39634B66-FE3F-4B6D-9EBD-2C51FE062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87E1FEA-5A93-4104-9F19-04EB9D93950F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36648" y="2840323"/>
            <a:ext cx="1738768" cy="281997"/>
            <a:chOff x="345058" y="1347583"/>
            <a:chExt cx="1738768" cy="281997"/>
          </a:xfrm>
        </p:grpSpPr>
        <p:sp>
          <p:nvSpPr>
            <p:cNvPr id="57" name="직사각형 56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3552" y="135258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bg1"/>
                  </a:solidFill>
                  <a:latin typeface="Oswald Regular" panose="02000503000000000000" pitchFamily="2" charset="0"/>
                </a:rPr>
                <a:t>데모영상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54A0C0A-2823-4F29-ABE6-FB4F5DD90CFA}"/>
              </a:ext>
            </a:extLst>
          </p:cNvPr>
          <p:cNvGrpSpPr/>
          <p:nvPr/>
        </p:nvGrpSpPr>
        <p:grpSpPr>
          <a:xfrm>
            <a:off x="336648" y="2475223"/>
            <a:ext cx="1857317" cy="278607"/>
            <a:chOff x="336648" y="2999098"/>
            <a:chExt cx="1857317" cy="278607"/>
          </a:xfrm>
        </p:grpSpPr>
        <p:pic>
          <p:nvPicPr>
            <p:cNvPr id="61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AC6EB68-2393-45B1-BD3B-F1A95FE22C0C}"/>
              </a:ext>
            </a:extLst>
          </p:cNvPr>
          <p:cNvSpPr txBox="1"/>
          <p:nvPr/>
        </p:nvSpPr>
        <p:spPr>
          <a:xfrm>
            <a:off x="2986717" y="1487803"/>
            <a:ext cx="8586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FF366A-7EEA-4170-AD54-BAD2C7628209}"/>
              </a:ext>
            </a:extLst>
          </p:cNvPr>
          <p:cNvSpPr txBox="1"/>
          <p:nvPr/>
        </p:nvSpPr>
        <p:spPr>
          <a:xfrm>
            <a:off x="2885570" y="1501794"/>
            <a:ext cx="2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및 로그인 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689667E-9FC1-46A5-85F2-180D017F9A13}"/>
              </a:ext>
            </a:extLst>
          </p:cNvPr>
          <p:cNvCxnSpPr/>
          <p:nvPr/>
        </p:nvCxnSpPr>
        <p:spPr>
          <a:xfrm>
            <a:off x="2424113" y="1930686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login and pl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905632" y="2111901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8082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699020" y="532955"/>
            <a:ext cx="5218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데모 영상 및 자체평가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1C4298-DB91-49C3-A43F-D4B5C53FE9AB}"/>
              </a:ext>
            </a:extLst>
          </p:cNvPr>
          <p:cNvGrpSpPr/>
          <p:nvPr/>
        </p:nvGrpSpPr>
        <p:grpSpPr>
          <a:xfrm>
            <a:off x="348058" y="1541745"/>
            <a:ext cx="983481" cy="276999"/>
            <a:chOff x="348058" y="2002858"/>
            <a:chExt cx="983481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5FC594-F057-412A-8718-13E84D068E4C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54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E8D58259-9E4C-41F0-8D54-BB907FFE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DDCAF31-54D9-452E-B6CD-F0C06A659980}"/>
              </a:ext>
            </a:extLst>
          </p:cNvPr>
          <p:cNvGrpSpPr/>
          <p:nvPr/>
        </p:nvGrpSpPr>
        <p:grpSpPr>
          <a:xfrm>
            <a:off x="344369" y="1883738"/>
            <a:ext cx="1839968" cy="253916"/>
            <a:chOff x="344369" y="2345116"/>
            <a:chExt cx="1839968" cy="2539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3155E38-0366-455B-A102-EED059CBA0A7}"/>
                </a:ext>
              </a:extLst>
            </p:cNvPr>
            <p:cNvSpPr txBox="1"/>
            <p:nvPr/>
          </p:nvSpPr>
          <p:spPr>
            <a:xfrm>
              <a:off x="531320" y="2345116"/>
              <a:ext cx="16530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 및 주요 모듈</a:t>
              </a:r>
              <a:endParaRPr lang="en-US" altLang="ko-KR" sz="1050" b="1" dirty="0"/>
            </a:p>
          </p:txBody>
        </p:sp>
        <p:pic>
          <p:nvPicPr>
            <p:cNvPr id="8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CBE07D6E-1076-4E9E-B836-C14BFFC64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9842EA1-0E8A-4B2F-A188-BB5ABD00AFF8}"/>
              </a:ext>
            </a:extLst>
          </p:cNvPr>
          <p:cNvGrpSpPr/>
          <p:nvPr/>
        </p:nvGrpSpPr>
        <p:grpSpPr>
          <a:xfrm>
            <a:off x="325805" y="2174987"/>
            <a:ext cx="1712669" cy="283942"/>
            <a:chOff x="325805" y="2663468"/>
            <a:chExt cx="1712669" cy="283942"/>
          </a:xfrm>
        </p:grpSpPr>
        <p:pic>
          <p:nvPicPr>
            <p:cNvPr id="84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39634B66-FE3F-4B6D-9EBD-2C51FE062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87E1FEA-5A93-4104-9F19-04EB9D93950F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36648" y="2840323"/>
            <a:ext cx="1738768" cy="281997"/>
            <a:chOff x="345058" y="1347583"/>
            <a:chExt cx="1738768" cy="281997"/>
          </a:xfrm>
        </p:grpSpPr>
        <p:sp>
          <p:nvSpPr>
            <p:cNvPr id="57" name="직사각형 56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3552" y="135258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bg1"/>
                  </a:solidFill>
                  <a:latin typeface="Oswald Regular" panose="02000503000000000000" pitchFamily="2" charset="0"/>
                </a:rPr>
                <a:t>데모영상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54A0C0A-2823-4F29-ABE6-FB4F5DD90CFA}"/>
              </a:ext>
            </a:extLst>
          </p:cNvPr>
          <p:cNvGrpSpPr/>
          <p:nvPr/>
        </p:nvGrpSpPr>
        <p:grpSpPr>
          <a:xfrm>
            <a:off x="336648" y="2475223"/>
            <a:ext cx="1857317" cy="278607"/>
            <a:chOff x="336648" y="2999098"/>
            <a:chExt cx="1857317" cy="278607"/>
          </a:xfrm>
        </p:grpSpPr>
        <p:pic>
          <p:nvPicPr>
            <p:cNvPr id="61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AC6EB68-2393-45B1-BD3B-F1A95FE22C0C}"/>
              </a:ext>
            </a:extLst>
          </p:cNvPr>
          <p:cNvSpPr txBox="1"/>
          <p:nvPr/>
        </p:nvSpPr>
        <p:spPr>
          <a:xfrm>
            <a:off x="2986717" y="1487803"/>
            <a:ext cx="8586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pic>
        <p:nvPicPr>
          <p:cNvPr id="3" name="uploa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035323" y="2104926"/>
            <a:ext cx="8115300" cy="4572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DFF366A-7EEA-4170-AD54-BAD2C7628209}"/>
              </a:ext>
            </a:extLst>
          </p:cNvPr>
          <p:cNvSpPr txBox="1"/>
          <p:nvPr/>
        </p:nvSpPr>
        <p:spPr>
          <a:xfrm>
            <a:off x="2885570" y="1501794"/>
            <a:ext cx="87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 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689667E-9FC1-46A5-85F2-180D017F9A13}"/>
              </a:ext>
            </a:extLst>
          </p:cNvPr>
          <p:cNvCxnSpPr/>
          <p:nvPr/>
        </p:nvCxnSpPr>
        <p:spPr>
          <a:xfrm>
            <a:off x="2424113" y="1930686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41580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699020" y="532955"/>
            <a:ext cx="5218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데모 영상 및 자체평가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1C4298-DB91-49C3-A43F-D4B5C53FE9AB}"/>
              </a:ext>
            </a:extLst>
          </p:cNvPr>
          <p:cNvGrpSpPr/>
          <p:nvPr/>
        </p:nvGrpSpPr>
        <p:grpSpPr>
          <a:xfrm>
            <a:off x="348058" y="1541745"/>
            <a:ext cx="983481" cy="276999"/>
            <a:chOff x="348058" y="2002858"/>
            <a:chExt cx="983481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5FC594-F057-412A-8718-13E84D068E4C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54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E8D58259-9E4C-41F0-8D54-BB907FFE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DDCAF31-54D9-452E-B6CD-F0C06A659980}"/>
              </a:ext>
            </a:extLst>
          </p:cNvPr>
          <p:cNvGrpSpPr/>
          <p:nvPr/>
        </p:nvGrpSpPr>
        <p:grpSpPr>
          <a:xfrm>
            <a:off x="344369" y="1883738"/>
            <a:ext cx="1839968" cy="253916"/>
            <a:chOff x="344369" y="2345116"/>
            <a:chExt cx="1839968" cy="2539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3155E38-0366-455B-A102-EED059CBA0A7}"/>
                </a:ext>
              </a:extLst>
            </p:cNvPr>
            <p:cNvSpPr txBox="1"/>
            <p:nvPr/>
          </p:nvSpPr>
          <p:spPr>
            <a:xfrm>
              <a:off x="531320" y="2345116"/>
              <a:ext cx="16530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 및 주요 모듈</a:t>
              </a:r>
              <a:endParaRPr lang="en-US" altLang="ko-KR" sz="1050" b="1" dirty="0"/>
            </a:p>
          </p:txBody>
        </p:sp>
        <p:pic>
          <p:nvPicPr>
            <p:cNvPr id="8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CBE07D6E-1076-4E9E-B836-C14BFFC64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9842EA1-0E8A-4B2F-A188-BB5ABD00AFF8}"/>
              </a:ext>
            </a:extLst>
          </p:cNvPr>
          <p:cNvGrpSpPr/>
          <p:nvPr/>
        </p:nvGrpSpPr>
        <p:grpSpPr>
          <a:xfrm>
            <a:off x="325805" y="2174987"/>
            <a:ext cx="1712669" cy="283942"/>
            <a:chOff x="325805" y="2663468"/>
            <a:chExt cx="1712669" cy="283942"/>
          </a:xfrm>
        </p:grpSpPr>
        <p:pic>
          <p:nvPicPr>
            <p:cNvPr id="84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39634B66-FE3F-4B6D-9EBD-2C51FE062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87E1FEA-5A93-4104-9F19-04EB9D93950F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36648" y="2840323"/>
            <a:ext cx="1738768" cy="281997"/>
            <a:chOff x="345058" y="1347583"/>
            <a:chExt cx="1738768" cy="281997"/>
          </a:xfrm>
        </p:grpSpPr>
        <p:sp>
          <p:nvSpPr>
            <p:cNvPr id="57" name="직사각형 56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3552" y="135258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bg1"/>
                  </a:solidFill>
                  <a:latin typeface="Oswald Regular" panose="02000503000000000000" pitchFamily="2" charset="0"/>
                </a:rPr>
                <a:t>데모영상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54A0C0A-2823-4F29-ABE6-FB4F5DD90CFA}"/>
              </a:ext>
            </a:extLst>
          </p:cNvPr>
          <p:cNvGrpSpPr/>
          <p:nvPr/>
        </p:nvGrpSpPr>
        <p:grpSpPr>
          <a:xfrm>
            <a:off x="336648" y="2475223"/>
            <a:ext cx="1857317" cy="278607"/>
            <a:chOff x="336648" y="2999098"/>
            <a:chExt cx="1857317" cy="278607"/>
          </a:xfrm>
        </p:grpSpPr>
        <p:pic>
          <p:nvPicPr>
            <p:cNvPr id="61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AC6EB68-2393-45B1-BD3B-F1A95FE22C0C}"/>
              </a:ext>
            </a:extLst>
          </p:cNvPr>
          <p:cNvSpPr txBox="1"/>
          <p:nvPr/>
        </p:nvSpPr>
        <p:spPr>
          <a:xfrm>
            <a:off x="2986717" y="1487803"/>
            <a:ext cx="858615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500+ </a:t>
            </a:r>
            <a:r>
              <a:rPr lang="ko-KR" altLang="en-US" sz="2000" b="1" dirty="0"/>
              <a:t>개의 클라이언트 동시 처리 가능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대량의 데이터 송수신 시 재생 속도 지연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어려운 접근성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71091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099244" y="53295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+mn-ea"/>
                <a:cs typeface="Arial" panose="020B0604020202020204" pitchFamily="34" charset="0"/>
              </a:rPr>
              <a:t>개발 기간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A12AFD92-B37D-49E5-8AC7-B71F5F0DDF32}"/>
              </a:ext>
            </a:extLst>
          </p:cNvPr>
          <p:cNvGrpSpPr/>
          <p:nvPr/>
        </p:nvGrpSpPr>
        <p:grpSpPr>
          <a:xfrm>
            <a:off x="353654" y="1668376"/>
            <a:ext cx="1795479" cy="276999"/>
            <a:chOff x="323766" y="1667176"/>
            <a:chExt cx="1795479" cy="2769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B120D7-9537-48A1-ACF6-F0ECB243AD26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62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B569467E-3B16-4D1E-813E-3C0EFDAEC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DABDC9C-1A02-4951-A735-5848AE02363E}"/>
              </a:ext>
            </a:extLst>
          </p:cNvPr>
          <p:cNvGrpSpPr/>
          <p:nvPr/>
        </p:nvGrpSpPr>
        <p:grpSpPr>
          <a:xfrm>
            <a:off x="345058" y="1303389"/>
            <a:ext cx="1738768" cy="338554"/>
            <a:chOff x="345058" y="1303389"/>
            <a:chExt cx="1738768" cy="33855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6BE550C-4FA4-4893-968A-A393860D4C72}"/>
                </a:ext>
              </a:extLst>
            </p:cNvPr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AFF1E7A-3794-4D6A-AA6A-57B29AACF1AE}"/>
                </a:ext>
              </a:extLst>
            </p:cNvPr>
            <p:cNvSpPr txBox="1"/>
            <p:nvPr/>
          </p:nvSpPr>
          <p:spPr>
            <a:xfrm>
              <a:off x="745865" y="1303389"/>
              <a:ext cx="1018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78CEB67-D7FB-44F1-A2E0-00925E87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880378A-9CE6-475A-A29A-DC5190321675}"/>
              </a:ext>
            </a:extLst>
          </p:cNvPr>
          <p:cNvGrpSpPr/>
          <p:nvPr/>
        </p:nvGrpSpPr>
        <p:grpSpPr>
          <a:xfrm>
            <a:off x="348058" y="2002858"/>
            <a:ext cx="983481" cy="276999"/>
            <a:chOff x="348058" y="2002858"/>
            <a:chExt cx="983481" cy="27699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99CD70-75BA-4C41-AB83-D5220E979DE4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69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5EE9C3BA-119B-443A-844F-03E5F46F6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5981A01-C3C7-40E4-9EC9-58DD1BEAD4D5}"/>
              </a:ext>
            </a:extLst>
          </p:cNvPr>
          <p:cNvGrpSpPr/>
          <p:nvPr/>
        </p:nvGrpSpPr>
        <p:grpSpPr>
          <a:xfrm>
            <a:off x="344369" y="2345116"/>
            <a:ext cx="1839968" cy="253916"/>
            <a:chOff x="344369" y="2345116"/>
            <a:chExt cx="1839968" cy="25391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CE9E451-1FF5-4C82-9623-512E2F24654E}"/>
                </a:ext>
              </a:extLst>
            </p:cNvPr>
            <p:cNvSpPr txBox="1"/>
            <p:nvPr/>
          </p:nvSpPr>
          <p:spPr>
            <a:xfrm>
              <a:off x="531320" y="2345116"/>
              <a:ext cx="16530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 및 주요 모듈</a:t>
              </a:r>
              <a:endParaRPr lang="en-US" altLang="ko-KR" sz="1050" b="1" dirty="0"/>
            </a:p>
          </p:txBody>
        </p:sp>
        <p:pic>
          <p:nvPicPr>
            <p:cNvPr id="72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927EFFEC-2DCB-42A3-8A0F-EB54C585B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8429681-D6A4-448B-96A6-8527569ECEAC}"/>
              </a:ext>
            </a:extLst>
          </p:cNvPr>
          <p:cNvGrpSpPr/>
          <p:nvPr/>
        </p:nvGrpSpPr>
        <p:grpSpPr>
          <a:xfrm>
            <a:off x="325805" y="2663468"/>
            <a:ext cx="1712669" cy="283942"/>
            <a:chOff x="325805" y="2663468"/>
            <a:chExt cx="1712669" cy="283942"/>
          </a:xfrm>
        </p:grpSpPr>
        <p:pic>
          <p:nvPicPr>
            <p:cNvPr id="74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F44973FD-6968-471F-83F5-56DA2EC51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D82337-AEA2-4D0B-B60D-FBB85C79A65D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F263F56-6497-4306-8DFA-5633101C9904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78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5AF7C508-CECF-40C6-8942-A4CC4EEEA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49EE4F-2427-46FB-950B-9B4A71CBF6B3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C58161F-E68E-4B8F-9FFE-B696071EE257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B6A6A4D-3AEF-46BA-9EE0-F6E3C71ED805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기대효과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7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C00583EA-9E7A-496C-9180-6014F0CF6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직사각형 39"/>
          <p:cNvSpPr/>
          <p:nvPr/>
        </p:nvSpPr>
        <p:spPr>
          <a:xfrm>
            <a:off x="6118469" y="532955"/>
            <a:ext cx="2379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기간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DAE0C70-9E0B-4248-AB4C-C783D317E8F7}"/>
              </a:ext>
            </a:extLst>
          </p:cNvPr>
          <p:cNvGrpSpPr/>
          <p:nvPr/>
        </p:nvGrpSpPr>
        <p:grpSpPr>
          <a:xfrm>
            <a:off x="8850814" y="2018922"/>
            <a:ext cx="954380" cy="675911"/>
            <a:chOff x="10273458" y="1748430"/>
            <a:chExt cx="954380" cy="675911"/>
          </a:xfrm>
        </p:grpSpPr>
        <p:cxnSp>
          <p:nvCxnSpPr>
            <p:cNvPr id="52" name="OTLSHAPE_M_9b39fefad822441faaec2498033d8bd1_Connector1">
              <a:extLst>
                <a:ext uri="{FF2B5EF4-FFF2-40B4-BE49-F238E27FC236}">
                  <a16:creationId xmlns:a16="http://schemas.microsoft.com/office/drawing/2014/main" id="{FED1B08A-4D96-48BF-9E1B-4EE49A12AD0A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10273458" y="1748430"/>
              <a:ext cx="0" cy="675911"/>
            </a:xfrm>
            <a:prstGeom prst="line">
              <a:avLst/>
            </a:prstGeom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125">
              <a:extLst>
                <a:ext uri="{FF2B5EF4-FFF2-40B4-BE49-F238E27FC236}">
                  <a16:creationId xmlns:a16="http://schemas.microsoft.com/office/drawing/2014/main" id="{82F52D64-81EF-4F0F-96EC-138E57344186}"/>
                </a:ext>
              </a:extLst>
            </p:cNvPr>
            <p:cNvGrpSpPr/>
            <p:nvPr/>
          </p:nvGrpSpPr>
          <p:grpSpPr>
            <a:xfrm>
              <a:off x="10273458" y="1748430"/>
              <a:ext cx="954380" cy="265347"/>
              <a:chOff x="7785295" y="939169"/>
              <a:chExt cx="954380" cy="265347"/>
            </a:xfrm>
          </p:grpSpPr>
          <p:sp>
            <p:nvSpPr>
              <p:cNvPr id="55" name="OTLSHAPE_M_9b39fefad822441faaec2498033d8bd1_Shape">
                <a:extLst>
                  <a:ext uri="{FF2B5EF4-FFF2-40B4-BE49-F238E27FC236}">
                    <a16:creationId xmlns:a16="http://schemas.microsoft.com/office/drawing/2014/main" id="{E4F6BCB1-35F7-4EE7-883A-431D0960611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16200000" flipV="1">
                <a:off x="7782024" y="942440"/>
                <a:ext cx="265347" cy="258805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3F4003-93DB-48E1-AC02-7242EC42F980}"/>
                  </a:ext>
                </a:extLst>
              </p:cNvPr>
              <p:cNvSpPr txBox="1"/>
              <p:nvPr/>
            </p:nvSpPr>
            <p:spPr>
              <a:xfrm>
                <a:off x="8044100" y="950600"/>
                <a:ext cx="695575" cy="24622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ko-KR" altLang="en-US" sz="1000" spc="-4" dirty="0">
                    <a:latin typeface="Calibri" panose="020F0502020204030204" pitchFamily="34" charset="0"/>
                  </a:rPr>
                  <a:t>개인과제</a:t>
                </a:r>
                <a:endParaRPr lang="en-US" sz="1000" spc="-4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9485F76-223C-4227-84AB-BE959CD75D30}"/>
              </a:ext>
            </a:extLst>
          </p:cNvPr>
          <p:cNvGrpSpPr/>
          <p:nvPr/>
        </p:nvGrpSpPr>
        <p:grpSpPr>
          <a:xfrm>
            <a:off x="6270347" y="1898363"/>
            <a:ext cx="920205" cy="675911"/>
            <a:chOff x="4828858" y="1592619"/>
            <a:chExt cx="920205" cy="675911"/>
          </a:xfrm>
        </p:grpSpPr>
        <p:cxnSp>
          <p:nvCxnSpPr>
            <p:cNvPr id="60" name="OTLSHAPE_M_9b39fefad822441faaec2498033d8bd1_Connector1">
              <a:extLst>
                <a:ext uri="{FF2B5EF4-FFF2-40B4-BE49-F238E27FC236}">
                  <a16:creationId xmlns:a16="http://schemas.microsoft.com/office/drawing/2014/main" id="{1532CF8C-A58B-4B23-A0A6-F6AC2E1AA41A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4828858" y="1592619"/>
              <a:ext cx="0" cy="675911"/>
            </a:xfrm>
            <a:prstGeom prst="line">
              <a:avLst/>
            </a:prstGeom>
            <a:ln w="9525" cap="flat" cmpd="sng" algn="ctr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117">
              <a:extLst>
                <a:ext uri="{FF2B5EF4-FFF2-40B4-BE49-F238E27FC236}">
                  <a16:creationId xmlns:a16="http://schemas.microsoft.com/office/drawing/2014/main" id="{7C16E4A6-21FD-4FCA-915E-37F9232B13FA}"/>
                </a:ext>
              </a:extLst>
            </p:cNvPr>
            <p:cNvGrpSpPr/>
            <p:nvPr/>
          </p:nvGrpSpPr>
          <p:grpSpPr>
            <a:xfrm>
              <a:off x="4828858" y="1592619"/>
              <a:ext cx="920205" cy="411541"/>
              <a:chOff x="7785295" y="939169"/>
              <a:chExt cx="920205" cy="411541"/>
            </a:xfrm>
          </p:grpSpPr>
          <p:sp>
            <p:nvSpPr>
              <p:cNvPr id="77" name="OTLSHAPE_M_9b39fefad822441faaec2498033d8bd1_Shape">
                <a:extLst>
                  <a:ext uri="{FF2B5EF4-FFF2-40B4-BE49-F238E27FC236}">
                    <a16:creationId xmlns:a16="http://schemas.microsoft.com/office/drawing/2014/main" id="{606F0BD3-C17F-42B9-B114-3D3A2B6BD833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16200000" flipV="1">
                <a:off x="7782024" y="942440"/>
                <a:ext cx="265347" cy="258805"/>
              </a:xfrm>
              <a:prstGeom prst="triangle">
                <a:avLst/>
              </a:prstGeom>
              <a:solidFill>
                <a:schemeClr val="accent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7B3667-FAED-4299-8BEF-6563F708BFE3}"/>
                  </a:ext>
                </a:extLst>
              </p:cNvPr>
              <p:cNvSpPr txBox="1"/>
              <p:nvPr/>
            </p:nvSpPr>
            <p:spPr>
              <a:xfrm>
                <a:off x="8044100" y="950600"/>
                <a:ext cx="661400" cy="4001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sz="1000" spc="-4" dirty="0">
                    <a:latin typeface="Calibri" panose="020F0502020204030204" pitchFamily="34" charset="0"/>
                  </a:rPr>
                  <a:t>1</a:t>
                </a:r>
                <a:r>
                  <a:rPr lang="ko-KR" altLang="en-US" sz="1000" spc="-4" dirty="0">
                    <a:latin typeface="Calibri" panose="020F0502020204030204" pitchFamily="34" charset="0"/>
                  </a:rPr>
                  <a:t>차 회의</a:t>
                </a:r>
                <a:br>
                  <a:rPr lang="en-US" altLang="ko-KR" sz="1000" spc="-4" dirty="0">
                    <a:latin typeface="Calibri" panose="020F0502020204030204" pitchFamily="34" charset="0"/>
                  </a:rPr>
                </a:br>
                <a:r>
                  <a:rPr lang="en-US" altLang="ko-KR" sz="1000" spc="-4" dirty="0">
                    <a:latin typeface="Calibri" panose="020F0502020204030204" pitchFamily="34" charset="0"/>
                  </a:rPr>
                  <a:t>(</a:t>
                </a:r>
                <a:r>
                  <a:rPr lang="ko-KR" altLang="en-US" sz="1000" spc="-4" dirty="0">
                    <a:latin typeface="Calibri" panose="020F0502020204030204" pitchFamily="34" charset="0"/>
                  </a:rPr>
                  <a:t>설계</a:t>
                </a:r>
                <a:r>
                  <a:rPr lang="en-US" altLang="ko-KR" sz="1000" spc="-4" dirty="0">
                    <a:latin typeface="Calibri" panose="020F0502020204030204" pitchFamily="34" charset="0"/>
                  </a:rPr>
                  <a:t>)</a:t>
                </a:r>
                <a:endParaRPr lang="en-US" sz="1000" spc="-4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9BB7FED-FA40-4670-9BEB-0EFBFBB1AB5F}"/>
              </a:ext>
            </a:extLst>
          </p:cNvPr>
          <p:cNvGrpSpPr/>
          <p:nvPr/>
        </p:nvGrpSpPr>
        <p:grpSpPr>
          <a:xfrm>
            <a:off x="4531949" y="1745810"/>
            <a:ext cx="954380" cy="842736"/>
            <a:chOff x="3373569" y="1490340"/>
            <a:chExt cx="954380" cy="842736"/>
          </a:xfrm>
        </p:grpSpPr>
        <p:cxnSp>
          <p:nvCxnSpPr>
            <p:cNvPr id="83" name="OTLSHAPE_M_9b39fefad822441faaec2498033d8bd1_Connector1">
              <a:extLst>
                <a:ext uri="{FF2B5EF4-FFF2-40B4-BE49-F238E27FC236}">
                  <a16:creationId xmlns:a16="http://schemas.microsoft.com/office/drawing/2014/main" id="{CE76A9BE-3D9F-4D8D-9A75-B0C0C744DD76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>
              <a:off x="3377125" y="1725292"/>
              <a:ext cx="0" cy="607784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121">
              <a:extLst>
                <a:ext uri="{FF2B5EF4-FFF2-40B4-BE49-F238E27FC236}">
                  <a16:creationId xmlns:a16="http://schemas.microsoft.com/office/drawing/2014/main" id="{92EE607A-DEC8-4794-BF88-68E3E6B14EF4}"/>
                </a:ext>
              </a:extLst>
            </p:cNvPr>
            <p:cNvGrpSpPr/>
            <p:nvPr/>
          </p:nvGrpSpPr>
          <p:grpSpPr>
            <a:xfrm>
              <a:off x="3373569" y="1490340"/>
              <a:ext cx="954380" cy="411541"/>
              <a:chOff x="7785295" y="939169"/>
              <a:chExt cx="954380" cy="411541"/>
            </a:xfrm>
          </p:grpSpPr>
          <p:sp>
            <p:nvSpPr>
              <p:cNvPr id="85" name="OTLSHAPE_M_9b39fefad822441faaec2498033d8bd1_Shape">
                <a:extLst>
                  <a:ext uri="{FF2B5EF4-FFF2-40B4-BE49-F238E27FC236}">
                    <a16:creationId xmlns:a16="http://schemas.microsoft.com/office/drawing/2014/main" id="{C0792D72-E6DF-44F2-89F4-084C8B652CE0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6200000" flipV="1">
                <a:off x="7782024" y="942440"/>
                <a:ext cx="265347" cy="258805"/>
              </a:xfrm>
              <a:prstGeom prst="triangle">
                <a:avLst/>
              </a:prstGeom>
              <a:solidFill>
                <a:srgbClr val="C0504D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210F361-163C-4F2D-AF7D-8DA6AD6E5D00}"/>
                  </a:ext>
                </a:extLst>
              </p:cNvPr>
              <p:cNvSpPr txBox="1"/>
              <p:nvPr/>
            </p:nvSpPr>
            <p:spPr>
              <a:xfrm>
                <a:off x="8044100" y="950600"/>
                <a:ext cx="695575" cy="4001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ko-KR" altLang="en-US" sz="1000" spc="-4" dirty="0">
                    <a:latin typeface="Calibri" panose="020F0502020204030204" pitchFamily="34" charset="0"/>
                  </a:rPr>
                  <a:t>아이디어</a:t>
                </a:r>
                <a:endParaRPr lang="en-US" altLang="ko-KR" sz="1000" spc="-4" dirty="0">
                  <a:latin typeface="Calibri" panose="020F0502020204030204" pitchFamily="34" charset="0"/>
                </a:endParaRPr>
              </a:p>
              <a:p>
                <a:r>
                  <a:rPr lang="ko-KR" altLang="en-US" sz="1000" spc="-4" dirty="0">
                    <a:latin typeface="Calibri" panose="020F0502020204030204" pitchFamily="34" charset="0"/>
                  </a:rPr>
                  <a:t>회의</a:t>
                </a:r>
                <a:endParaRPr lang="en-US" sz="1000" spc="-4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84EFA79-2501-4FF9-8C7D-EB4C3F04C77D}"/>
              </a:ext>
            </a:extLst>
          </p:cNvPr>
          <p:cNvGrpSpPr/>
          <p:nvPr/>
        </p:nvGrpSpPr>
        <p:grpSpPr>
          <a:xfrm>
            <a:off x="7217585" y="1847245"/>
            <a:ext cx="1030298" cy="675911"/>
            <a:chOff x="10273458" y="1748430"/>
            <a:chExt cx="1030298" cy="675911"/>
          </a:xfrm>
        </p:grpSpPr>
        <p:cxnSp>
          <p:nvCxnSpPr>
            <p:cNvPr id="90" name="OTLSHAPE_M_9b39fefad822441faaec2498033d8bd1_Connector1">
              <a:extLst>
                <a:ext uri="{FF2B5EF4-FFF2-40B4-BE49-F238E27FC236}">
                  <a16:creationId xmlns:a16="http://schemas.microsoft.com/office/drawing/2014/main" id="{86482B0B-FD13-4593-8FC3-91F1927089F3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>
              <a:off x="10273458" y="1748430"/>
              <a:ext cx="0" cy="675911"/>
            </a:xfrm>
            <a:prstGeom prst="line">
              <a:avLst/>
            </a:prstGeom>
            <a:ln w="9525" cap="flat" cmpd="sng" algn="ctr">
              <a:solidFill>
                <a:srgbClr val="EB1E42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125">
              <a:extLst>
                <a:ext uri="{FF2B5EF4-FFF2-40B4-BE49-F238E27FC236}">
                  <a16:creationId xmlns:a16="http://schemas.microsoft.com/office/drawing/2014/main" id="{02597570-4CFF-4D08-B0FC-5C119E033332}"/>
                </a:ext>
              </a:extLst>
            </p:cNvPr>
            <p:cNvGrpSpPr/>
            <p:nvPr/>
          </p:nvGrpSpPr>
          <p:grpSpPr>
            <a:xfrm>
              <a:off x="10273458" y="1748430"/>
              <a:ext cx="1030298" cy="411541"/>
              <a:chOff x="7785295" y="939169"/>
              <a:chExt cx="1030298" cy="411541"/>
            </a:xfrm>
          </p:grpSpPr>
          <p:sp>
            <p:nvSpPr>
              <p:cNvPr id="92" name="OTLSHAPE_M_9b39fefad822441faaec2498033d8bd1_Shape">
                <a:extLst>
                  <a:ext uri="{FF2B5EF4-FFF2-40B4-BE49-F238E27FC236}">
                    <a16:creationId xmlns:a16="http://schemas.microsoft.com/office/drawing/2014/main" id="{CB5B7DD7-085B-4F4C-BD18-5E9DFA9255FA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16200000" flipV="1">
                <a:off x="7782024" y="942440"/>
                <a:ext cx="265347" cy="258805"/>
              </a:xfrm>
              <a:prstGeom prst="triangle">
                <a:avLst/>
              </a:prstGeom>
              <a:solidFill>
                <a:srgbClr val="EB1E42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7F67478-95F0-4CC1-9B70-317A2AC14DC3}"/>
                  </a:ext>
                </a:extLst>
              </p:cNvPr>
              <p:cNvSpPr txBox="1"/>
              <p:nvPr/>
            </p:nvSpPr>
            <p:spPr>
              <a:xfrm>
                <a:off x="8044100" y="950600"/>
                <a:ext cx="771493" cy="4001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sz="1000" spc="-4" dirty="0">
                    <a:latin typeface="Calibri" panose="020F0502020204030204" pitchFamily="34" charset="0"/>
                  </a:rPr>
                  <a:t>2</a:t>
                </a:r>
                <a:r>
                  <a:rPr lang="ko-KR" altLang="en-US" sz="1000" spc="-4" dirty="0">
                    <a:latin typeface="Calibri" panose="020F0502020204030204" pitchFamily="34" charset="0"/>
                  </a:rPr>
                  <a:t>차 회의</a:t>
                </a:r>
                <a:endParaRPr lang="en-US" sz="1000" spc="-4" dirty="0">
                  <a:latin typeface="Calibri" panose="020F0502020204030204" pitchFamily="34" charset="0"/>
                </a:endParaRPr>
              </a:p>
              <a:p>
                <a:r>
                  <a:rPr lang="en-US" sz="1000" spc="-4" dirty="0">
                    <a:latin typeface="Calibri" panose="020F0502020204030204" pitchFamily="34" charset="0"/>
                  </a:rPr>
                  <a:t>(</a:t>
                </a:r>
                <a:r>
                  <a:rPr lang="ko-KR" altLang="en-US" sz="1000" spc="-4" dirty="0">
                    <a:latin typeface="Calibri" panose="020F0502020204030204" pitchFamily="34" charset="0"/>
                  </a:rPr>
                  <a:t>역할분담</a:t>
                </a:r>
                <a:r>
                  <a:rPr lang="en-US" sz="1000" spc="-4" dirty="0">
                    <a:latin typeface="Calibri" panose="020F0502020204030204" pitchFamily="34" charset="0"/>
                  </a:rPr>
                  <a:t>)</a:t>
                </a:r>
              </a:p>
            </p:txBody>
          </p:sp>
        </p:grpSp>
      </p:grpSp>
      <p:graphicFrame>
        <p:nvGraphicFramePr>
          <p:cNvPr id="94" name="Table 2">
            <a:extLst>
              <a:ext uri="{FF2B5EF4-FFF2-40B4-BE49-F238E27FC236}">
                <a16:creationId xmlns:a16="http://schemas.microsoft.com/office/drawing/2014/main" id="{A3637677-42E7-4B32-B47C-FD1E2068D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13899"/>
              </p:ext>
            </p:extLst>
          </p:nvPr>
        </p:nvGraphicFramePr>
        <p:xfrm>
          <a:off x="4077260" y="2453400"/>
          <a:ext cx="6891864" cy="3694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83">
                  <a:extLst>
                    <a:ext uri="{9D8B030D-6E8A-4147-A177-3AD203B41FA5}">
                      <a16:colId xmlns:a16="http://schemas.microsoft.com/office/drawing/2014/main" val="4056824194"/>
                    </a:ext>
                  </a:extLst>
                </a:gridCol>
                <a:gridCol w="861483">
                  <a:extLst>
                    <a:ext uri="{9D8B030D-6E8A-4147-A177-3AD203B41FA5}">
                      <a16:colId xmlns:a16="http://schemas.microsoft.com/office/drawing/2014/main" val="1445035748"/>
                    </a:ext>
                  </a:extLst>
                </a:gridCol>
                <a:gridCol w="861483">
                  <a:extLst>
                    <a:ext uri="{9D8B030D-6E8A-4147-A177-3AD203B41FA5}">
                      <a16:colId xmlns:a16="http://schemas.microsoft.com/office/drawing/2014/main" val="145952281"/>
                    </a:ext>
                  </a:extLst>
                </a:gridCol>
                <a:gridCol w="861483">
                  <a:extLst>
                    <a:ext uri="{9D8B030D-6E8A-4147-A177-3AD203B41FA5}">
                      <a16:colId xmlns:a16="http://schemas.microsoft.com/office/drawing/2014/main" val="4165456940"/>
                    </a:ext>
                  </a:extLst>
                </a:gridCol>
                <a:gridCol w="861483">
                  <a:extLst>
                    <a:ext uri="{9D8B030D-6E8A-4147-A177-3AD203B41FA5}">
                      <a16:colId xmlns:a16="http://schemas.microsoft.com/office/drawing/2014/main" val="2916789707"/>
                    </a:ext>
                  </a:extLst>
                </a:gridCol>
                <a:gridCol w="861483">
                  <a:extLst>
                    <a:ext uri="{9D8B030D-6E8A-4147-A177-3AD203B41FA5}">
                      <a16:colId xmlns:a16="http://schemas.microsoft.com/office/drawing/2014/main" val="2181663660"/>
                    </a:ext>
                  </a:extLst>
                </a:gridCol>
                <a:gridCol w="861483">
                  <a:extLst>
                    <a:ext uri="{9D8B030D-6E8A-4147-A177-3AD203B41FA5}">
                      <a16:colId xmlns:a16="http://schemas.microsoft.com/office/drawing/2014/main" val="1469822132"/>
                    </a:ext>
                  </a:extLst>
                </a:gridCol>
                <a:gridCol w="861483">
                  <a:extLst>
                    <a:ext uri="{9D8B030D-6E8A-4147-A177-3AD203B41FA5}">
                      <a16:colId xmlns:a16="http://schemas.microsoft.com/office/drawing/2014/main" val="3965276697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~ 5/1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5/8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5/15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5/22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5/28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6/4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6/11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6/18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29157"/>
                  </a:ext>
                </a:extLst>
              </a:tr>
              <a:tr h="328314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830215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796DC23F-A7EC-45C1-80BD-47404D269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931869"/>
              </p:ext>
            </p:extLst>
          </p:nvPr>
        </p:nvGraphicFramePr>
        <p:xfrm>
          <a:off x="2764401" y="3068719"/>
          <a:ext cx="1312859" cy="305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859">
                  <a:extLst>
                    <a:ext uri="{9D8B030D-6E8A-4147-A177-3AD203B41FA5}">
                      <a16:colId xmlns:a16="http://schemas.microsoft.com/office/drawing/2014/main" val="4056824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및 설계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2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사전 회의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98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 조사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31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설계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13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프로토타입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390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개발 및 테스트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C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83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81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37292"/>
                  </a:ext>
                </a:extLst>
              </a:tr>
            </a:tbl>
          </a:graphicData>
        </a:graphic>
      </p:graphicFrame>
      <p:sp>
        <p:nvSpPr>
          <p:cNvPr id="96" name="Rectangle 3">
            <a:extLst>
              <a:ext uri="{FF2B5EF4-FFF2-40B4-BE49-F238E27FC236}">
                <a16:creationId xmlns:a16="http://schemas.microsoft.com/office/drawing/2014/main" id="{F4B5FEB0-E700-434B-B451-08CB7762A308}"/>
              </a:ext>
            </a:extLst>
          </p:cNvPr>
          <p:cNvSpPr/>
          <p:nvPr/>
        </p:nvSpPr>
        <p:spPr>
          <a:xfrm>
            <a:off x="4497309" y="3141744"/>
            <a:ext cx="4747654" cy="2258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May 1 ~ May 28 </a:t>
            </a:r>
          </a:p>
        </p:txBody>
      </p:sp>
      <p:sp>
        <p:nvSpPr>
          <p:cNvPr id="97" name="Rectangle 95">
            <a:extLst>
              <a:ext uri="{FF2B5EF4-FFF2-40B4-BE49-F238E27FC236}">
                <a16:creationId xmlns:a16="http://schemas.microsoft.com/office/drawing/2014/main" id="{C39E9404-7453-4190-A5A4-2DA133508DAB}"/>
              </a:ext>
            </a:extLst>
          </p:cNvPr>
          <p:cNvSpPr/>
          <p:nvPr/>
        </p:nvSpPr>
        <p:spPr>
          <a:xfrm>
            <a:off x="4497308" y="3510568"/>
            <a:ext cx="439731" cy="2258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 dirty="0">
              <a:solidFill>
                <a:schemeClr val="accent5"/>
              </a:solidFill>
            </a:endParaRPr>
          </a:p>
        </p:txBody>
      </p:sp>
      <p:sp>
        <p:nvSpPr>
          <p:cNvPr id="98" name="Rectangle 96">
            <a:extLst>
              <a:ext uri="{FF2B5EF4-FFF2-40B4-BE49-F238E27FC236}">
                <a16:creationId xmlns:a16="http://schemas.microsoft.com/office/drawing/2014/main" id="{610F98B3-BA61-4D00-B02F-5186031C73CD}"/>
              </a:ext>
            </a:extLst>
          </p:cNvPr>
          <p:cNvSpPr/>
          <p:nvPr/>
        </p:nvSpPr>
        <p:spPr>
          <a:xfrm>
            <a:off x="4497308" y="3879392"/>
            <a:ext cx="1710833" cy="2258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 dirty="0">
              <a:solidFill>
                <a:schemeClr val="accent5"/>
              </a:solidFill>
            </a:endParaRPr>
          </a:p>
        </p:txBody>
      </p:sp>
      <p:sp>
        <p:nvSpPr>
          <p:cNvPr id="99" name="Rectangle 97">
            <a:extLst>
              <a:ext uri="{FF2B5EF4-FFF2-40B4-BE49-F238E27FC236}">
                <a16:creationId xmlns:a16="http://schemas.microsoft.com/office/drawing/2014/main" id="{3C109062-A18D-43B8-959D-57D44396481F}"/>
              </a:ext>
            </a:extLst>
          </p:cNvPr>
          <p:cNvSpPr/>
          <p:nvPr/>
        </p:nvSpPr>
        <p:spPr>
          <a:xfrm>
            <a:off x="5706437" y="4248216"/>
            <a:ext cx="1447912" cy="2258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 dirty="0">
              <a:solidFill>
                <a:schemeClr val="accent5"/>
              </a:solidFill>
            </a:endParaRPr>
          </a:p>
        </p:txBody>
      </p:sp>
      <p:sp>
        <p:nvSpPr>
          <p:cNvPr id="100" name="Rectangle 98">
            <a:extLst>
              <a:ext uri="{FF2B5EF4-FFF2-40B4-BE49-F238E27FC236}">
                <a16:creationId xmlns:a16="http://schemas.microsoft.com/office/drawing/2014/main" id="{63487742-58EF-4523-81B4-D708E11F510D}"/>
              </a:ext>
            </a:extLst>
          </p:cNvPr>
          <p:cNvSpPr/>
          <p:nvPr/>
        </p:nvSpPr>
        <p:spPr>
          <a:xfrm>
            <a:off x="6493971" y="4617040"/>
            <a:ext cx="1898748" cy="225891"/>
          </a:xfrm>
          <a:prstGeom prst="rect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>
              <a:solidFill>
                <a:schemeClr val="accent5"/>
              </a:solidFill>
            </a:endParaRPr>
          </a:p>
        </p:txBody>
      </p:sp>
      <p:sp>
        <p:nvSpPr>
          <p:cNvPr id="101" name="Rectangle 99">
            <a:extLst>
              <a:ext uri="{FF2B5EF4-FFF2-40B4-BE49-F238E27FC236}">
                <a16:creationId xmlns:a16="http://schemas.microsoft.com/office/drawing/2014/main" id="{3F5D1CF3-9E0C-4BCF-94C4-555158A8F454}"/>
              </a:ext>
            </a:extLst>
          </p:cNvPr>
          <p:cNvSpPr/>
          <p:nvPr/>
        </p:nvSpPr>
        <p:spPr>
          <a:xfrm>
            <a:off x="7960339" y="5060842"/>
            <a:ext cx="3008784" cy="225891"/>
          </a:xfrm>
          <a:prstGeom prst="rect">
            <a:avLst/>
          </a:prstGeom>
          <a:solidFill>
            <a:srgbClr val="4CC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accent5"/>
                </a:solidFill>
              </a:rPr>
              <a:t>May 28 ~ June 18 </a:t>
            </a:r>
          </a:p>
        </p:txBody>
      </p:sp>
      <p:sp>
        <p:nvSpPr>
          <p:cNvPr id="102" name="Rectangle 100">
            <a:extLst>
              <a:ext uri="{FF2B5EF4-FFF2-40B4-BE49-F238E27FC236}">
                <a16:creationId xmlns:a16="http://schemas.microsoft.com/office/drawing/2014/main" id="{33050321-4DC6-45BB-9E66-6083F9F26990}"/>
              </a:ext>
            </a:extLst>
          </p:cNvPr>
          <p:cNvSpPr/>
          <p:nvPr/>
        </p:nvSpPr>
        <p:spPr>
          <a:xfrm>
            <a:off x="8392718" y="5439725"/>
            <a:ext cx="2576405" cy="225891"/>
          </a:xfrm>
          <a:prstGeom prst="rect">
            <a:avLst/>
          </a:prstGeom>
          <a:solidFill>
            <a:srgbClr val="8FD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 dirty="0">
              <a:solidFill>
                <a:schemeClr val="accent5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19F94D-E7B7-4189-B29D-EE045DB2EED4}"/>
              </a:ext>
            </a:extLst>
          </p:cNvPr>
          <p:cNvSpPr/>
          <p:nvPr/>
        </p:nvSpPr>
        <p:spPr>
          <a:xfrm>
            <a:off x="3901236" y="3141744"/>
            <a:ext cx="91440" cy="2258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90C51C8-B656-46F5-9039-38ADB5DD8973}"/>
              </a:ext>
            </a:extLst>
          </p:cNvPr>
          <p:cNvSpPr/>
          <p:nvPr/>
        </p:nvSpPr>
        <p:spPr>
          <a:xfrm>
            <a:off x="3901236" y="3510568"/>
            <a:ext cx="91440" cy="2258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63BDADA-E3D2-4FD1-80CD-0B60E1961F98}"/>
              </a:ext>
            </a:extLst>
          </p:cNvPr>
          <p:cNvSpPr/>
          <p:nvPr/>
        </p:nvSpPr>
        <p:spPr>
          <a:xfrm>
            <a:off x="3901236" y="3879392"/>
            <a:ext cx="91440" cy="2258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B907201-9154-44B7-9E31-6BBDCF1A5BC1}"/>
              </a:ext>
            </a:extLst>
          </p:cNvPr>
          <p:cNvSpPr/>
          <p:nvPr/>
        </p:nvSpPr>
        <p:spPr>
          <a:xfrm>
            <a:off x="3901236" y="4248216"/>
            <a:ext cx="91440" cy="2258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869A9E-DD67-4596-BDD5-06DA7820144A}"/>
              </a:ext>
            </a:extLst>
          </p:cNvPr>
          <p:cNvSpPr/>
          <p:nvPr/>
        </p:nvSpPr>
        <p:spPr>
          <a:xfrm>
            <a:off x="3901236" y="4617040"/>
            <a:ext cx="91440" cy="225891"/>
          </a:xfrm>
          <a:prstGeom prst="rect">
            <a:avLst/>
          </a:prstGeom>
          <a:solidFill>
            <a:srgbClr val="FAB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D10E818-138D-406D-AA74-031D359364CD}"/>
              </a:ext>
            </a:extLst>
          </p:cNvPr>
          <p:cNvSpPr/>
          <p:nvPr/>
        </p:nvSpPr>
        <p:spPr>
          <a:xfrm>
            <a:off x="3901236" y="5068625"/>
            <a:ext cx="91440" cy="225891"/>
          </a:xfrm>
          <a:prstGeom prst="rect">
            <a:avLst/>
          </a:prstGeom>
          <a:solidFill>
            <a:srgbClr val="14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116ECBE-82E6-4EFA-A9ED-9611BDFE3E71}"/>
              </a:ext>
            </a:extLst>
          </p:cNvPr>
          <p:cNvSpPr/>
          <p:nvPr/>
        </p:nvSpPr>
        <p:spPr>
          <a:xfrm>
            <a:off x="3901236" y="5437447"/>
            <a:ext cx="91440" cy="225891"/>
          </a:xfrm>
          <a:prstGeom prst="rect">
            <a:avLst/>
          </a:prstGeom>
          <a:solidFill>
            <a:srgbClr val="8FD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">
            <a:extLst>
              <a:ext uri="{FF2B5EF4-FFF2-40B4-BE49-F238E27FC236}">
                <a16:creationId xmlns:a16="http://schemas.microsoft.com/office/drawing/2014/main" id="{8DFD2693-7E11-42BB-BE55-202CDC9173C4}"/>
              </a:ext>
            </a:extLst>
          </p:cNvPr>
          <p:cNvCxnSpPr>
            <a:cxnSpLocks/>
            <a:stCxn id="103" idx="3"/>
            <a:endCxn id="96" idx="1"/>
          </p:cNvCxnSpPr>
          <p:nvPr/>
        </p:nvCxnSpPr>
        <p:spPr>
          <a:xfrm>
            <a:off x="3992676" y="3254690"/>
            <a:ext cx="504633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2">
            <a:extLst>
              <a:ext uri="{FF2B5EF4-FFF2-40B4-BE49-F238E27FC236}">
                <a16:creationId xmlns:a16="http://schemas.microsoft.com/office/drawing/2014/main" id="{79B1AED4-1547-450E-BAC0-14BD22E65163}"/>
              </a:ext>
            </a:extLst>
          </p:cNvPr>
          <p:cNvCxnSpPr>
            <a:cxnSpLocks/>
            <a:stCxn id="104" idx="3"/>
            <a:endCxn id="97" idx="1"/>
          </p:cNvCxnSpPr>
          <p:nvPr/>
        </p:nvCxnSpPr>
        <p:spPr>
          <a:xfrm>
            <a:off x="3992676" y="3623514"/>
            <a:ext cx="504632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4">
            <a:extLst>
              <a:ext uri="{FF2B5EF4-FFF2-40B4-BE49-F238E27FC236}">
                <a16:creationId xmlns:a16="http://schemas.microsoft.com/office/drawing/2014/main" id="{A8B7BB47-2ADF-410D-909D-E9DD5C23DD05}"/>
              </a:ext>
            </a:extLst>
          </p:cNvPr>
          <p:cNvCxnSpPr>
            <a:cxnSpLocks/>
            <a:stCxn id="105" idx="3"/>
            <a:endCxn id="98" idx="1"/>
          </p:cNvCxnSpPr>
          <p:nvPr/>
        </p:nvCxnSpPr>
        <p:spPr>
          <a:xfrm>
            <a:off x="3992676" y="3992338"/>
            <a:ext cx="504632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7">
            <a:extLst>
              <a:ext uri="{FF2B5EF4-FFF2-40B4-BE49-F238E27FC236}">
                <a16:creationId xmlns:a16="http://schemas.microsoft.com/office/drawing/2014/main" id="{093BB3DA-2F7A-4F71-BE31-303E0968AA79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3992676" y="4361162"/>
            <a:ext cx="1713761" cy="223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9">
            <a:extLst>
              <a:ext uri="{FF2B5EF4-FFF2-40B4-BE49-F238E27FC236}">
                <a16:creationId xmlns:a16="http://schemas.microsoft.com/office/drawing/2014/main" id="{9794BF40-9D3F-4F40-B8EE-866ECE0FA5DC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4077260" y="4729986"/>
            <a:ext cx="2416711" cy="0"/>
          </a:xfrm>
          <a:prstGeom prst="straightConnector1">
            <a:avLst/>
          </a:prstGeom>
          <a:ln w="9525" cap="flat" cmpd="sng" algn="ctr">
            <a:solidFill>
              <a:srgbClr val="BEBEB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Arrow Connector 22">
            <a:extLst>
              <a:ext uri="{FF2B5EF4-FFF2-40B4-BE49-F238E27FC236}">
                <a16:creationId xmlns:a16="http://schemas.microsoft.com/office/drawing/2014/main" id="{83EF6D68-72E6-4123-A3E0-D5F515972639}"/>
              </a:ext>
            </a:extLst>
          </p:cNvPr>
          <p:cNvCxnSpPr>
            <a:cxnSpLocks/>
            <a:stCxn id="108" idx="3"/>
            <a:endCxn id="101" idx="1"/>
          </p:cNvCxnSpPr>
          <p:nvPr/>
        </p:nvCxnSpPr>
        <p:spPr>
          <a:xfrm flipV="1">
            <a:off x="3992676" y="5173788"/>
            <a:ext cx="3967663" cy="778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24">
            <a:extLst>
              <a:ext uri="{FF2B5EF4-FFF2-40B4-BE49-F238E27FC236}">
                <a16:creationId xmlns:a16="http://schemas.microsoft.com/office/drawing/2014/main" id="{9726CC77-34DC-4D98-91EA-8B5C6194827C}"/>
              </a:ext>
            </a:extLst>
          </p:cNvPr>
          <p:cNvCxnSpPr>
            <a:cxnSpLocks/>
            <a:stCxn id="109" idx="3"/>
            <a:endCxn id="102" idx="1"/>
          </p:cNvCxnSpPr>
          <p:nvPr/>
        </p:nvCxnSpPr>
        <p:spPr>
          <a:xfrm>
            <a:off x="3992676" y="5550393"/>
            <a:ext cx="4400042" cy="227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C095EBA-099E-48A6-90E2-7BFD596412EF}"/>
              </a:ext>
            </a:extLst>
          </p:cNvPr>
          <p:cNvSpPr txBox="1"/>
          <p:nvPr/>
        </p:nvSpPr>
        <p:spPr>
          <a:xfrm>
            <a:off x="4937039" y="3565134"/>
            <a:ext cx="59625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spc="-4" dirty="0">
                <a:latin typeface="Calibri" panose="020F0502020204030204" pitchFamily="34" charset="0"/>
              </a:rPr>
              <a:t>~ May 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FE3F5C-782A-4925-B5E7-75779092D241}"/>
              </a:ext>
            </a:extLst>
          </p:cNvPr>
          <p:cNvSpPr txBox="1"/>
          <p:nvPr/>
        </p:nvSpPr>
        <p:spPr>
          <a:xfrm>
            <a:off x="6208141" y="3933604"/>
            <a:ext cx="100944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spc="-4" dirty="0">
                <a:latin typeface="Calibri" panose="020F0502020204030204" pitchFamily="34" charset="0"/>
              </a:rPr>
              <a:t>May 2 – May 15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E9215C-B98B-4114-A3CF-C4E24F353777}"/>
              </a:ext>
            </a:extLst>
          </p:cNvPr>
          <p:cNvSpPr txBox="1"/>
          <p:nvPr/>
        </p:nvSpPr>
        <p:spPr>
          <a:xfrm>
            <a:off x="10995407" y="5505859"/>
            <a:ext cx="103406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spc="-4" dirty="0">
                <a:latin typeface="Calibri" panose="020F0502020204030204" pitchFamily="34" charset="0"/>
              </a:rPr>
              <a:t>June 4 – June 18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0A05BC8-7BD9-44FE-8DB0-BBCC623939EB}"/>
              </a:ext>
            </a:extLst>
          </p:cNvPr>
          <p:cNvSpPr txBox="1"/>
          <p:nvPr/>
        </p:nvSpPr>
        <p:spPr>
          <a:xfrm>
            <a:off x="8440681" y="4670136"/>
            <a:ext cx="10998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spc="-4" dirty="0">
                <a:latin typeface="Calibri" panose="020F0502020204030204" pitchFamily="34" charset="0"/>
              </a:rPr>
              <a:t>May 18  - May 28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96D7092-2777-449E-B25E-E5995D9B481E}"/>
              </a:ext>
            </a:extLst>
          </p:cNvPr>
          <p:cNvSpPr txBox="1"/>
          <p:nvPr/>
        </p:nvSpPr>
        <p:spPr>
          <a:xfrm>
            <a:off x="3081297" y="2454908"/>
            <a:ext cx="86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2019</a:t>
            </a:r>
          </a:p>
        </p:txBody>
      </p:sp>
      <p:grpSp>
        <p:nvGrpSpPr>
          <p:cNvPr id="122" name="Group 130">
            <a:extLst>
              <a:ext uri="{FF2B5EF4-FFF2-40B4-BE49-F238E27FC236}">
                <a16:creationId xmlns:a16="http://schemas.microsoft.com/office/drawing/2014/main" id="{2037D30E-0019-4B89-BB29-A2DA8F3F067B}"/>
              </a:ext>
            </a:extLst>
          </p:cNvPr>
          <p:cNvGrpSpPr/>
          <p:nvPr/>
        </p:nvGrpSpPr>
        <p:grpSpPr>
          <a:xfrm>
            <a:off x="4077260" y="6315951"/>
            <a:ext cx="1218687" cy="261610"/>
            <a:chOff x="1505049" y="5824490"/>
            <a:chExt cx="1218687" cy="261610"/>
          </a:xfrm>
        </p:grpSpPr>
        <p:sp>
          <p:nvSpPr>
            <p:cNvPr id="123" name="Rectangle 128">
              <a:extLst>
                <a:ext uri="{FF2B5EF4-FFF2-40B4-BE49-F238E27FC236}">
                  <a16:creationId xmlns:a16="http://schemas.microsoft.com/office/drawing/2014/main" id="{8FA8705B-B900-4A1E-82CD-4DAF031CD0CA}"/>
                </a:ext>
              </a:extLst>
            </p:cNvPr>
            <p:cNvSpPr/>
            <p:nvPr/>
          </p:nvSpPr>
          <p:spPr>
            <a:xfrm>
              <a:off x="1505049" y="5842350"/>
              <a:ext cx="268170" cy="2258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CAFE051-26FB-4015-B21A-3BE295BAFD92}"/>
                </a:ext>
              </a:extLst>
            </p:cNvPr>
            <p:cNvSpPr txBox="1"/>
            <p:nvPr/>
          </p:nvSpPr>
          <p:spPr>
            <a:xfrm>
              <a:off x="1773219" y="5824490"/>
              <a:ext cx="95051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100" spc="-4" dirty="0">
                  <a:latin typeface="Calibri" panose="020F0502020204030204" pitchFamily="34" charset="0"/>
                </a:rPr>
                <a:t>기획 및 설계</a:t>
              </a:r>
              <a:endParaRPr lang="en-US" sz="1100" spc="-4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25" name="Group 131">
            <a:extLst>
              <a:ext uri="{FF2B5EF4-FFF2-40B4-BE49-F238E27FC236}">
                <a16:creationId xmlns:a16="http://schemas.microsoft.com/office/drawing/2014/main" id="{31CA0976-21E9-45EC-878B-27E4357E04CD}"/>
              </a:ext>
            </a:extLst>
          </p:cNvPr>
          <p:cNvGrpSpPr/>
          <p:nvPr/>
        </p:nvGrpSpPr>
        <p:grpSpPr>
          <a:xfrm>
            <a:off x="5456643" y="6315951"/>
            <a:ext cx="1359238" cy="261610"/>
            <a:chOff x="1505049" y="5824490"/>
            <a:chExt cx="1359238" cy="261610"/>
          </a:xfrm>
        </p:grpSpPr>
        <p:sp>
          <p:nvSpPr>
            <p:cNvPr id="126" name="Rectangle 132">
              <a:extLst>
                <a:ext uri="{FF2B5EF4-FFF2-40B4-BE49-F238E27FC236}">
                  <a16:creationId xmlns:a16="http://schemas.microsoft.com/office/drawing/2014/main" id="{B5758B18-CE72-4EEA-9621-1169E84D4861}"/>
                </a:ext>
              </a:extLst>
            </p:cNvPr>
            <p:cNvSpPr/>
            <p:nvPr/>
          </p:nvSpPr>
          <p:spPr>
            <a:xfrm>
              <a:off x="1505049" y="5842350"/>
              <a:ext cx="268170" cy="225891"/>
            </a:xfrm>
            <a:prstGeom prst="rect">
              <a:avLst/>
            </a:prstGeom>
            <a:solidFill>
              <a:srgbClr val="14A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1A4294A-1E94-41BE-814B-5D9BDE45F8B6}"/>
                </a:ext>
              </a:extLst>
            </p:cNvPr>
            <p:cNvSpPr txBox="1"/>
            <p:nvPr/>
          </p:nvSpPr>
          <p:spPr>
            <a:xfrm>
              <a:off x="1773219" y="5824490"/>
              <a:ext cx="109106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100" spc="-4" dirty="0">
                  <a:latin typeface="Calibri" panose="020F0502020204030204" pitchFamily="34" charset="0"/>
                </a:rPr>
                <a:t>개발 및 테스트</a:t>
              </a:r>
              <a:endParaRPr lang="en-US" sz="1100" spc="-4" dirty="0">
                <a:latin typeface="Calibri" panose="020F0502020204030204" pitchFamily="34" charset="0"/>
              </a:endParaRPr>
            </a:p>
          </p:txBody>
        </p:sp>
      </p:grpSp>
      <p:sp>
        <p:nvSpPr>
          <p:cNvPr id="128" name="Rectangle 108">
            <a:extLst>
              <a:ext uri="{FF2B5EF4-FFF2-40B4-BE49-F238E27FC236}">
                <a16:creationId xmlns:a16="http://schemas.microsoft.com/office/drawing/2014/main" id="{D13ADB8A-A0C4-4821-BA57-A9AEF814F452}"/>
              </a:ext>
            </a:extLst>
          </p:cNvPr>
          <p:cNvSpPr/>
          <p:nvPr/>
        </p:nvSpPr>
        <p:spPr>
          <a:xfrm>
            <a:off x="3901236" y="5811944"/>
            <a:ext cx="91440" cy="225891"/>
          </a:xfrm>
          <a:prstGeom prst="rect">
            <a:avLst/>
          </a:prstGeom>
          <a:solidFill>
            <a:srgbClr val="8FD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47708AC-B273-4CCD-8F6A-26506E21C663}"/>
              </a:ext>
            </a:extLst>
          </p:cNvPr>
          <p:cNvSpPr txBox="1"/>
          <p:nvPr/>
        </p:nvSpPr>
        <p:spPr>
          <a:xfrm>
            <a:off x="7204313" y="4290493"/>
            <a:ext cx="103778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spc="-4" dirty="0">
                <a:latin typeface="Calibri" panose="020F0502020204030204" pitchFamily="34" charset="0"/>
              </a:rPr>
              <a:t>May 9  – May 22</a:t>
            </a:r>
          </a:p>
        </p:txBody>
      </p:sp>
      <p:sp>
        <p:nvSpPr>
          <p:cNvPr id="130" name="Rectangle 100">
            <a:extLst>
              <a:ext uri="{FF2B5EF4-FFF2-40B4-BE49-F238E27FC236}">
                <a16:creationId xmlns:a16="http://schemas.microsoft.com/office/drawing/2014/main" id="{BCD7215D-B6D6-4885-AF8F-FFEE6314F1DD}"/>
              </a:ext>
            </a:extLst>
          </p:cNvPr>
          <p:cNvSpPr/>
          <p:nvPr/>
        </p:nvSpPr>
        <p:spPr>
          <a:xfrm>
            <a:off x="10112070" y="5788504"/>
            <a:ext cx="857053" cy="225891"/>
          </a:xfrm>
          <a:prstGeom prst="rect">
            <a:avLst/>
          </a:prstGeom>
          <a:solidFill>
            <a:srgbClr val="8FD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 dirty="0">
              <a:solidFill>
                <a:schemeClr val="accent5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CE5132D-EDA1-42E8-9FE2-91ED134A6CFB}"/>
              </a:ext>
            </a:extLst>
          </p:cNvPr>
          <p:cNvSpPr txBox="1"/>
          <p:nvPr/>
        </p:nvSpPr>
        <p:spPr>
          <a:xfrm>
            <a:off x="10995407" y="5844375"/>
            <a:ext cx="103836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spc="-4" dirty="0">
                <a:latin typeface="Calibri" panose="020F0502020204030204" pitchFamily="34" charset="0"/>
              </a:rPr>
              <a:t>Jun 14  - June 18</a:t>
            </a:r>
          </a:p>
        </p:txBody>
      </p:sp>
      <p:cxnSp>
        <p:nvCxnSpPr>
          <p:cNvPr id="132" name="Straight Arrow Connector 24">
            <a:extLst>
              <a:ext uri="{FF2B5EF4-FFF2-40B4-BE49-F238E27FC236}">
                <a16:creationId xmlns:a16="http://schemas.microsoft.com/office/drawing/2014/main" id="{6B237C96-9FBC-4F0E-9B0E-D784B68F65F0}"/>
              </a:ext>
            </a:extLst>
          </p:cNvPr>
          <p:cNvCxnSpPr>
            <a:cxnSpLocks/>
          </p:cNvCxnSpPr>
          <p:nvPr/>
        </p:nvCxnSpPr>
        <p:spPr>
          <a:xfrm flipV="1">
            <a:off x="4005817" y="5906239"/>
            <a:ext cx="6093111" cy="2562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ABE98BE2-6759-4339-A93E-793BEFEFD179}"/>
              </a:ext>
            </a:extLst>
          </p:cNvPr>
          <p:cNvGrpSpPr/>
          <p:nvPr/>
        </p:nvGrpSpPr>
        <p:grpSpPr>
          <a:xfrm>
            <a:off x="8260408" y="1777489"/>
            <a:ext cx="920205" cy="675911"/>
            <a:chOff x="10273458" y="1748430"/>
            <a:chExt cx="920205" cy="675911"/>
          </a:xfrm>
        </p:grpSpPr>
        <p:cxnSp>
          <p:nvCxnSpPr>
            <p:cNvPr id="134" name="OTLSHAPE_M_9b39fefad822441faaec2498033d8bd1_Connector1">
              <a:extLst>
                <a:ext uri="{FF2B5EF4-FFF2-40B4-BE49-F238E27FC236}">
                  <a16:creationId xmlns:a16="http://schemas.microsoft.com/office/drawing/2014/main" id="{A1663715-6811-4812-81E4-F85B592054C2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10273458" y="1748430"/>
              <a:ext cx="0" cy="675911"/>
            </a:xfrm>
            <a:prstGeom prst="line">
              <a:avLst/>
            </a:prstGeom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25">
              <a:extLst>
                <a:ext uri="{FF2B5EF4-FFF2-40B4-BE49-F238E27FC236}">
                  <a16:creationId xmlns:a16="http://schemas.microsoft.com/office/drawing/2014/main" id="{8B1EADB6-12FE-43C0-9B84-C8A9756C246E}"/>
                </a:ext>
              </a:extLst>
            </p:cNvPr>
            <p:cNvGrpSpPr/>
            <p:nvPr/>
          </p:nvGrpSpPr>
          <p:grpSpPr>
            <a:xfrm>
              <a:off x="10273458" y="1748430"/>
              <a:ext cx="920205" cy="411541"/>
              <a:chOff x="7785295" y="939169"/>
              <a:chExt cx="920205" cy="411541"/>
            </a:xfrm>
          </p:grpSpPr>
          <p:sp>
            <p:nvSpPr>
              <p:cNvPr id="136" name="OTLSHAPE_M_9b39fefad822441faaec2498033d8bd1_Shape">
                <a:extLst>
                  <a:ext uri="{FF2B5EF4-FFF2-40B4-BE49-F238E27FC236}">
                    <a16:creationId xmlns:a16="http://schemas.microsoft.com/office/drawing/2014/main" id="{0030ADA6-BFE7-4214-9588-356BEE3F890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16200000" flipV="1">
                <a:off x="7782024" y="942440"/>
                <a:ext cx="265347" cy="258805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1F74BE6-6436-4D83-A19E-887C2F06D8B7}"/>
                  </a:ext>
                </a:extLst>
              </p:cNvPr>
              <p:cNvSpPr txBox="1"/>
              <p:nvPr/>
            </p:nvSpPr>
            <p:spPr>
              <a:xfrm>
                <a:off x="8044100" y="950600"/>
                <a:ext cx="661400" cy="4001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ko-KR" sz="1000" spc="-4" dirty="0">
                    <a:latin typeface="Calibri" panose="020F0502020204030204" pitchFamily="34" charset="0"/>
                  </a:rPr>
                  <a:t>3</a:t>
                </a:r>
                <a:r>
                  <a:rPr lang="ko-KR" altLang="en-US" sz="1000" spc="-4" dirty="0">
                    <a:latin typeface="Calibri" panose="020F0502020204030204" pitchFamily="34" charset="0"/>
                  </a:rPr>
                  <a:t>차 회의</a:t>
                </a:r>
                <a:endParaRPr lang="en-US" sz="1000" spc="-4" dirty="0">
                  <a:latin typeface="Calibri" panose="020F0502020204030204" pitchFamily="34" charset="0"/>
                </a:endParaRPr>
              </a:p>
              <a:p>
                <a:endParaRPr lang="en-US" sz="1000" spc="-4" dirty="0"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303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806684" y="532955"/>
            <a:ext cx="3002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C18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19"/>
            <a:ext cx="1569947" cy="74215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74E801-64F5-40EA-AA5D-89D1A18E9E88}"/>
              </a:ext>
            </a:extLst>
          </p:cNvPr>
          <p:cNvGrpSpPr/>
          <p:nvPr/>
        </p:nvGrpSpPr>
        <p:grpSpPr>
          <a:xfrm>
            <a:off x="3910955" y="1793417"/>
            <a:ext cx="2201573" cy="1862048"/>
            <a:chOff x="3910955" y="1793417"/>
            <a:chExt cx="2201573" cy="1862048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051C7F6-4363-4542-AAF9-1D4D73DDCE4D}"/>
                </a:ext>
              </a:extLst>
            </p:cNvPr>
            <p:cNvSpPr txBox="1"/>
            <p:nvPr/>
          </p:nvSpPr>
          <p:spPr>
            <a:xfrm>
              <a:off x="4069271" y="1793417"/>
              <a:ext cx="188494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252525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</a:t>
              </a:r>
              <a:endParaRPr lang="ko-KR" altLang="en-US" sz="11500" b="1" dirty="0">
                <a:solidFill>
                  <a:srgbClr val="2525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299C458-AE16-4FB9-911E-9F70E89CE439}"/>
                </a:ext>
              </a:extLst>
            </p:cNvPr>
            <p:cNvSpPr/>
            <p:nvPr/>
          </p:nvSpPr>
          <p:spPr>
            <a:xfrm>
              <a:off x="3910955" y="2384601"/>
              <a:ext cx="2201573" cy="67968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rgbClr val="00002F"/>
                  </a:solidFill>
                  <a:latin typeface="+mn-ea"/>
                </a:rPr>
                <a:t>SSUTube</a:t>
              </a:r>
              <a:r>
                <a:rPr lang="en-US" altLang="ko-KR" b="1" dirty="0">
                  <a:solidFill>
                    <a:srgbClr val="00002F"/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rgbClr val="00002F"/>
                  </a:solidFill>
                  <a:latin typeface="+mn-ea"/>
                </a:rPr>
                <a:t>소개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82E40E4-9A77-4126-A51A-80D754F606FE}"/>
              </a:ext>
            </a:extLst>
          </p:cNvPr>
          <p:cNvGrpSpPr/>
          <p:nvPr/>
        </p:nvGrpSpPr>
        <p:grpSpPr>
          <a:xfrm>
            <a:off x="6207270" y="1793417"/>
            <a:ext cx="2201573" cy="1862048"/>
            <a:chOff x="6207270" y="1793417"/>
            <a:chExt cx="2201573" cy="18620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46AD61A-3948-446F-BC16-6149FE5020D2}"/>
                </a:ext>
              </a:extLst>
            </p:cNvPr>
            <p:cNvSpPr txBox="1"/>
            <p:nvPr/>
          </p:nvSpPr>
          <p:spPr>
            <a:xfrm>
              <a:off x="6350102" y="1793417"/>
              <a:ext cx="191590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252525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</a:t>
              </a:r>
              <a:endParaRPr lang="ko-KR" altLang="en-US" sz="11500" b="1" dirty="0">
                <a:solidFill>
                  <a:srgbClr val="2525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FB6EA2E-53A4-4BAB-B40D-78D7657B42C5}"/>
                </a:ext>
              </a:extLst>
            </p:cNvPr>
            <p:cNvSpPr/>
            <p:nvPr/>
          </p:nvSpPr>
          <p:spPr>
            <a:xfrm>
              <a:off x="6207270" y="2384601"/>
              <a:ext cx="2201573" cy="67968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00002F"/>
                  </a:solidFill>
                  <a:latin typeface="+mn-ea"/>
                </a:rPr>
                <a:t>요구사항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8082E1-74C0-4371-96E6-D0C356F78C85}"/>
              </a:ext>
            </a:extLst>
          </p:cNvPr>
          <p:cNvGrpSpPr/>
          <p:nvPr/>
        </p:nvGrpSpPr>
        <p:grpSpPr>
          <a:xfrm>
            <a:off x="8503585" y="1793417"/>
            <a:ext cx="2201573" cy="1862048"/>
            <a:chOff x="8503585" y="1793417"/>
            <a:chExt cx="2201573" cy="186204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0C0F0BC-F466-4DC5-8B5A-02B08A1540EA}"/>
                </a:ext>
              </a:extLst>
            </p:cNvPr>
            <p:cNvSpPr txBox="1"/>
            <p:nvPr/>
          </p:nvSpPr>
          <p:spPr>
            <a:xfrm>
              <a:off x="8646417" y="1793417"/>
              <a:ext cx="191590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252525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</a:t>
              </a:r>
              <a:endParaRPr lang="ko-KR" altLang="en-US" sz="11500" b="1" dirty="0">
                <a:solidFill>
                  <a:srgbClr val="2525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B1B3415-D2B2-4504-A086-646D22DABC76}"/>
                </a:ext>
              </a:extLst>
            </p:cNvPr>
            <p:cNvSpPr/>
            <p:nvPr/>
          </p:nvSpPr>
          <p:spPr>
            <a:xfrm>
              <a:off x="8503585" y="2384601"/>
              <a:ext cx="2201573" cy="67968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00002F"/>
                  </a:solidFill>
                  <a:latin typeface="+mn-ea"/>
                </a:rPr>
                <a:t>시스템 구성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D9DF26-26D8-41D7-9ECD-BAA180C3176C}"/>
              </a:ext>
            </a:extLst>
          </p:cNvPr>
          <p:cNvGrpSpPr/>
          <p:nvPr/>
        </p:nvGrpSpPr>
        <p:grpSpPr>
          <a:xfrm>
            <a:off x="3910955" y="3879392"/>
            <a:ext cx="2201573" cy="1862048"/>
            <a:chOff x="3910955" y="1793417"/>
            <a:chExt cx="2201573" cy="186204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9276737-5B67-44C3-B338-52D772697B4F}"/>
                </a:ext>
              </a:extLst>
            </p:cNvPr>
            <p:cNvSpPr txBox="1"/>
            <p:nvPr/>
          </p:nvSpPr>
          <p:spPr>
            <a:xfrm>
              <a:off x="4069271" y="1793417"/>
              <a:ext cx="187102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252525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</a:t>
              </a:r>
              <a:endParaRPr lang="ko-KR" altLang="en-US" sz="11500" b="1" dirty="0">
                <a:solidFill>
                  <a:srgbClr val="2525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CC83060-9ED9-4D9E-BEC5-D6DEC998AA64}"/>
                </a:ext>
              </a:extLst>
            </p:cNvPr>
            <p:cNvSpPr/>
            <p:nvPr/>
          </p:nvSpPr>
          <p:spPr>
            <a:xfrm>
              <a:off x="3910955" y="2384601"/>
              <a:ext cx="2201573" cy="67968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00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  <a:endParaRPr lang="ko-KR" altLang="en-US" b="1" dirty="0">
                <a:solidFill>
                  <a:srgbClr val="00002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4253BC7-8E7F-4DD6-9A1A-CDD7565258CB}"/>
              </a:ext>
            </a:extLst>
          </p:cNvPr>
          <p:cNvGrpSpPr/>
          <p:nvPr/>
        </p:nvGrpSpPr>
        <p:grpSpPr>
          <a:xfrm>
            <a:off x="6207270" y="3879392"/>
            <a:ext cx="2201573" cy="1862048"/>
            <a:chOff x="6207270" y="1793417"/>
            <a:chExt cx="2201573" cy="186204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41D2788-DBF7-4555-829B-EC7400B591FF}"/>
                </a:ext>
              </a:extLst>
            </p:cNvPr>
            <p:cNvSpPr txBox="1"/>
            <p:nvPr/>
          </p:nvSpPr>
          <p:spPr>
            <a:xfrm>
              <a:off x="6350102" y="1793417"/>
              <a:ext cx="187102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252525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05</a:t>
              </a:r>
              <a:endParaRPr lang="ko-KR" altLang="en-US" sz="11500" b="1" dirty="0">
                <a:solidFill>
                  <a:srgbClr val="2525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E6E8A1E-416F-479B-B4F4-1FBB7A56F466}"/>
                </a:ext>
              </a:extLst>
            </p:cNvPr>
            <p:cNvSpPr/>
            <p:nvPr/>
          </p:nvSpPr>
          <p:spPr>
            <a:xfrm>
              <a:off x="6207270" y="2384601"/>
              <a:ext cx="2201573" cy="67968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00002F"/>
                  </a:solidFill>
                  <a:latin typeface="+mn-ea"/>
                </a:rPr>
                <a:t>위험요소 및</a:t>
              </a:r>
              <a:br>
                <a:rPr lang="en-US" altLang="ko-KR" b="1" dirty="0">
                  <a:solidFill>
                    <a:srgbClr val="00002F"/>
                  </a:solidFill>
                  <a:latin typeface="+mn-ea"/>
                </a:rPr>
              </a:br>
              <a:r>
                <a:rPr lang="ko-KR" altLang="en-US" b="1" dirty="0">
                  <a:solidFill>
                    <a:srgbClr val="00002F"/>
                  </a:solidFill>
                  <a:latin typeface="+mn-ea"/>
                </a:rPr>
                <a:t>해결방안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ACC1C07-7620-44FE-A2ED-2140181FA0DC}"/>
              </a:ext>
            </a:extLst>
          </p:cNvPr>
          <p:cNvGrpSpPr/>
          <p:nvPr/>
        </p:nvGrpSpPr>
        <p:grpSpPr>
          <a:xfrm>
            <a:off x="8503585" y="3879392"/>
            <a:ext cx="2201573" cy="1862048"/>
            <a:chOff x="8503585" y="1793417"/>
            <a:chExt cx="2201573" cy="1862048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CB2192C-1411-40AF-A55B-2372928CA6BD}"/>
                </a:ext>
              </a:extLst>
            </p:cNvPr>
            <p:cNvSpPr txBox="1"/>
            <p:nvPr/>
          </p:nvSpPr>
          <p:spPr>
            <a:xfrm>
              <a:off x="8646417" y="1793417"/>
              <a:ext cx="187102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252525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06</a:t>
              </a:r>
              <a:endParaRPr lang="ko-KR" altLang="en-US" sz="11500" b="1" dirty="0">
                <a:solidFill>
                  <a:srgbClr val="2525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969B754B-FFC4-4047-B43B-F0F2B37406F8}"/>
                </a:ext>
              </a:extLst>
            </p:cNvPr>
            <p:cNvSpPr/>
            <p:nvPr/>
          </p:nvSpPr>
          <p:spPr>
            <a:xfrm>
              <a:off x="8503585" y="2384601"/>
              <a:ext cx="2201573" cy="67968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rgbClr val="00002F"/>
                  </a:solidFill>
                  <a:latin typeface="+mn-ea"/>
                </a:rPr>
                <a:t>데모영상</a:t>
              </a:r>
              <a:endParaRPr lang="ko-KR" altLang="en-US" b="1" dirty="0">
                <a:solidFill>
                  <a:srgbClr val="00002F"/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624297-FC6C-407E-84EF-C6833908E945}"/>
              </a:ext>
            </a:extLst>
          </p:cNvPr>
          <p:cNvGrpSpPr/>
          <p:nvPr/>
        </p:nvGrpSpPr>
        <p:grpSpPr>
          <a:xfrm>
            <a:off x="353654" y="1668376"/>
            <a:ext cx="1795479" cy="276999"/>
            <a:chOff x="323766" y="1667176"/>
            <a:chExt cx="1795479" cy="27699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629D53-7153-4E14-9F49-BE4EAF853E9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1026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01D1B9F0-F6FF-4B6F-BC4C-E67260B79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1303389"/>
            <a:ext cx="1738768" cy="338554"/>
            <a:chOff x="345058" y="1303389"/>
            <a:chExt cx="1738768" cy="338554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5865" y="1303389"/>
              <a:ext cx="1018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C7A48E0-2F02-41A0-A8B4-93208D294D51}"/>
              </a:ext>
            </a:extLst>
          </p:cNvPr>
          <p:cNvGrpSpPr/>
          <p:nvPr/>
        </p:nvGrpSpPr>
        <p:grpSpPr>
          <a:xfrm>
            <a:off x="348058" y="2002858"/>
            <a:ext cx="983481" cy="276999"/>
            <a:chOff x="348058" y="2002858"/>
            <a:chExt cx="983481" cy="27699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31D577-748F-4CF6-A7FD-4039E3FFDDD7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1038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3E0DE061-7556-4A6F-8FF9-8B9AE3E66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9EC0B4-C5EF-4B89-9BCF-FBA2554A2518}"/>
              </a:ext>
            </a:extLst>
          </p:cNvPr>
          <p:cNvGrpSpPr/>
          <p:nvPr/>
        </p:nvGrpSpPr>
        <p:grpSpPr>
          <a:xfrm>
            <a:off x="344369" y="2345116"/>
            <a:ext cx="1075336" cy="253916"/>
            <a:chOff x="344369" y="2345116"/>
            <a:chExt cx="1075336" cy="253916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92BA88A-E6DD-47EF-A51E-A3E4BDA04BBF}"/>
                </a:ext>
              </a:extLst>
            </p:cNvPr>
            <p:cNvSpPr txBox="1"/>
            <p:nvPr/>
          </p:nvSpPr>
          <p:spPr>
            <a:xfrm>
              <a:off x="531320" y="2345116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/>
            </a:p>
          </p:txBody>
        </p:sp>
        <p:pic>
          <p:nvPicPr>
            <p:cNvPr id="104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40EC3FA9-D381-4673-8B61-89C2806D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06398DF-8871-427F-9A3B-C6AB46A1D707}"/>
              </a:ext>
            </a:extLst>
          </p:cNvPr>
          <p:cNvGrpSpPr/>
          <p:nvPr/>
        </p:nvGrpSpPr>
        <p:grpSpPr>
          <a:xfrm>
            <a:off x="325805" y="2663468"/>
            <a:ext cx="1712669" cy="283942"/>
            <a:chOff x="325805" y="2663468"/>
            <a:chExt cx="1712669" cy="283942"/>
          </a:xfrm>
        </p:grpSpPr>
        <p:pic>
          <p:nvPicPr>
            <p:cNvPr id="1042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9DBD129F-3D99-452C-B01D-EF01B6CDC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D62D613-1FEC-45F6-BDE0-84C45B95D6B1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9C1BFE-24A7-47C1-9E4C-5B0C96DCFF32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1044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12F7273-DF8D-468F-AFF1-E4CD387C7D47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736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517627" y="532955"/>
            <a:ext cx="1580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+mn-ea"/>
                <a:cs typeface="Arial" panose="020B0604020202020204" pitchFamily="34" charset="0"/>
              </a:rPr>
              <a:t>Q/A ?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C181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A12AFD92-B37D-49E5-8AC7-B71F5F0DDF32}"/>
              </a:ext>
            </a:extLst>
          </p:cNvPr>
          <p:cNvGrpSpPr/>
          <p:nvPr/>
        </p:nvGrpSpPr>
        <p:grpSpPr>
          <a:xfrm>
            <a:off x="353654" y="1668376"/>
            <a:ext cx="1795479" cy="276999"/>
            <a:chOff x="323766" y="1667176"/>
            <a:chExt cx="1795479" cy="2769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B120D7-9537-48A1-ACF6-F0ECB243AD26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62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B569467E-3B16-4D1E-813E-3C0EFDAEC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DABDC9C-1A02-4951-A735-5848AE02363E}"/>
              </a:ext>
            </a:extLst>
          </p:cNvPr>
          <p:cNvGrpSpPr/>
          <p:nvPr/>
        </p:nvGrpSpPr>
        <p:grpSpPr>
          <a:xfrm>
            <a:off x="345058" y="1303389"/>
            <a:ext cx="1738768" cy="338554"/>
            <a:chOff x="345058" y="1303389"/>
            <a:chExt cx="1738768" cy="33855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6BE550C-4FA4-4893-968A-A393860D4C72}"/>
                </a:ext>
              </a:extLst>
            </p:cNvPr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AFF1E7A-3794-4D6A-AA6A-57B29AACF1AE}"/>
                </a:ext>
              </a:extLst>
            </p:cNvPr>
            <p:cNvSpPr txBox="1"/>
            <p:nvPr/>
          </p:nvSpPr>
          <p:spPr>
            <a:xfrm>
              <a:off x="745865" y="1303389"/>
              <a:ext cx="1018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78CEB67-D7FB-44F1-A2E0-00925E87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880378A-9CE6-475A-A29A-DC5190321675}"/>
              </a:ext>
            </a:extLst>
          </p:cNvPr>
          <p:cNvGrpSpPr/>
          <p:nvPr/>
        </p:nvGrpSpPr>
        <p:grpSpPr>
          <a:xfrm>
            <a:off x="348058" y="2002858"/>
            <a:ext cx="983481" cy="276999"/>
            <a:chOff x="348058" y="2002858"/>
            <a:chExt cx="983481" cy="27699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99CD70-75BA-4C41-AB83-D5220E979DE4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69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5EE9C3BA-119B-443A-844F-03E5F46F6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5981A01-C3C7-40E4-9EC9-58DD1BEAD4D5}"/>
              </a:ext>
            </a:extLst>
          </p:cNvPr>
          <p:cNvGrpSpPr/>
          <p:nvPr/>
        </p:nvGrpSpPr>
        <p:grpSpPr>
          <a:xfrm>
            <a:off x="344369" y="2345116"/>
            <a:ext cx="1839968" cy="253916"/>
            <a:chOff x="344369" y="2345116"/>
            <a:chExt cx="1839968" cy="25391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CE9E451-1FF5-4C82-9623-512E2F24654E}"/>
                </a:ext>
              </a:extLst>
            </p:cNvPr>
            <p:cNvSpPr txBox="1"/>
            <p:nvPr/>
          </p:nvSpPr>
          <p:spPr>
            <a:xfrm>
              <a:off x="531320" y="2345116"/>
              <a:ext cx="16530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 및 주요 모듈</a:t>
              </a:r>
              <a:endParaRPr lang="en-US" altLang="ko-KR" sz="1050" b="1" dirty="0"/>
            </a:p>
          </p:txBody>
        </p:sp>
        <p:pic>
          <p:nvPicPr>
            <p:cNvPr id="72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927EFFEC-2DCB-42A3-8A0F-EB54C585B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8429681-D6A4-448B-96A6-8527569ECEAC}"/>
              </a:ext>
            </a:extLst>
          </p:cNvPr>
          <p:cNvGrpSpPr/>
          <p:nvPr/>
        </p:nvGrpSpPr>
        <p:grpSpPr>
          <a:xfrm>
            <a:off x="325805" y="2663468"/>
            <a:ext cx="1712669" cy="283942"/>
            <a:chOff x="325805" y="2663468"/>
            <a:chExt cx="1712669" cy="283942"/>
          </a:xfrm>
        </p:grpSpPr>
        <p:pic>
          <p:nvPicPr>
            <p:cNvPr id="74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F44973FD-6968-471F-83F5-56DA2EC51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D82337-AEA2-4D0B-B60D-FBB85C79A65D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F263F56-6497-4306-8DFA-5633101C9904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78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5AF7C508-CECF-40C6-8942-A4CC4EEEA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49EE4F-2427-46FB-950B-9B4A71CBF6B3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C58161F-E68E-4B8F-9FFE-B696071EE257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B6A6A4D-3AEF-46BA-9EE0-F6E3C71ED805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기대효과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7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C00583EA-9E7A-496C-9180-6014F0CF6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984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600232" y="532955"/>
            <a:ext cx="541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SSUTube</a:t>
            </a:r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 및 개요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1333727"/>
            <a:ext cx="1783878" cy="276999"/>
            <a:chOff x="345058" y="1333727"/>
            <a:chExt cx="1783878" cy="276999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2406" y="1333727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소개 및 개요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C7A48E0-2F02-41A0-A8B4-93208D294D51}"/>
              </a:ext>
            </a:extLst>
          </p:cNvPr>
          <p:cNvGrpSpPr/>
          <p:nvPr/>
        </p:nvGrpSpPr>
        <p:grpSpPr>
          <a:xfrm>
            <a:off x="348058" y="2002858"/>
            <a:ext cx="983481" cy="276999"/>
            <a:chOff x="348058" y="2002858"/>
            <a:chExt cx="983481" cy="27699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31D577-748F-4CF6-A7FD-4039E3FFDDD7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1038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3E0DE061-7556-4A6F-8FF9-8B9AE3E66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82C461-D774-42F8-8622-B0EA41027B14}"/>
              </a:ext>
            </a:extLst>
          </p:cNvPr>
          <p:cNvGrpSpPr/>
          <p:nvPr/>
        </p:nvGrpSpPr>
        <p:grpSpPr>
          <a:xfrm>
            <a:off x="344369" y="2345116"/>
            <a:ext cx="1075336" cy="253916"/>
            <a:chOff x="344369" y="2345116"/>
            <a:chExt cx="1075336" cy="253916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92BA88A-E6DD-47EF-A51E-A3E4BDA04BBF}"/>
                </a:ext>
              </a:extLst>
            </p:cNvPr>
            <p:cNvSpPr txBox="1"/>
            <p:nvPr/>
          </p:nvSpPr>
          <p:spPr>
            <a:xfrm>
              <a:off x="531320" y="2345116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/>
            </a:p>
          </p:txBody>
        </p:sp>
        <p:pic>
          <p:nvPicPr>
            <p:cNvPr id="104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40EC3FA9-D381-4673-8B61-89C2806D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A12C10-A03A-4596-826A-1D146C820656}"/>
              </a:ext>
            </a:extLst>
          </p:cNvPr>
          <p:cNvGrpSpPr/>
          <p:nvPr/>
        </p:nvGrpSpPr>
        <p:grpSpPr>
          <a:xfrm>
            <a:off x="325805" y="2663468"/>
            <a:ext cx="1712669" cy="283942"/>
            <a:chOff x="325805" y="2663468"/>
            <a:chExt cx="1712669" cy="283942"/>
          </a:xfrm>
        </p:grpSpPr>
        <p:pic>
          <p:nvPicPr>
            <p:cNvPr id="1042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9DBD129F-3D99-452C-B01D-EF01B6CDC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D62D613-1FEC-45F6-BDE0-84C45B95D6B1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1A8CC3-F413-48F3-9510-395F586F51BC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1044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38F865-0AF6-43EF-9E85-E46305B12785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1598891"/>
            <a:ext cx="1738768" cy="334068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Oswald Regular" panose="02000503000000000000" pitchFamily="2" charset="0"/>
              </a:rPr>
              <a:t>배경 및 당위성</a:t>
            </a:r>
            <a:endParaRPr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E215A-654E-4A83-A197-066CD8D5A2B2}"/>
              </a:ext>
            </a:extLst>
          </p:cNvPr>
          <p:cNvSpPr txBox="1"/>
          <p:nvPr/>
        </p:nvSpPr>
        <p:spPr>
          <a:xfrm>
            <a:off x="2978870" y="4080920"/>
            <a:ext cx="8638710" cy="2546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1F1F1"/>
            </a:solidFill>
          </a:ln>
        </p:spPr>
        <p:txBody>
          <a:bodyPr wrap="square" tIns="180000" bIns="180000" rtlCol="0">
            <a:spAutoFit/>
          </a:bodyPr>
          <a:lstStyle/>
          <a:p>
            <a:r>
              <a:rPr lang="ko-KR" altLang="en-US" b="1" dirty="0">
                <a:latin typeface="Oswald Regular" panose="02000503000000000000" pitchFamily="2" charset="0"/>
              </a:rPr>
              <a:t>배경 및 당위성</a:t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기존 텍스트 위주의 홍보 방식의 한계 </a:t>
            </a:r>
            <a:r>
              <a:rPr lang="en-US" altLang="ko-KR" dirty="0"/>
              <a:t>: </a:t>
            </a:r>
            <a:r>
              <a:rPr lang="ko-KR" altLang="en-US" dirty="0"/>
              <a:t>영상 자료에 비해 직관적이지 못함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외부 어플리케이션에 편향된 이용</a:t>
            </a:r>
            <a:r>
              <a:rPr lang="en-US" altLang="ko-KR" b="1" dirty="0"/>
              <a:t> </a:t>
            </a:r>
            <a:r>
              <a:rPr lang="ko-KR" altLang="en-US" b="1" dirty="0"/>
              <a:t>및 교내 어플리케이션 이용 저조</a:t>
            </a:r>
            <a:endParaRPr lang="en-US" altLang="ko-KR" b="1" dirty="0"/>
          </a:p>
          <a:p>
            <a:pPr>
              <a:lnSpc>
                <a:spcPct val="120000"/>
              </a:lnSpc>
            </a:pP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ko-KR" altLang="ko-KR" b="1" dirty="0"/>
              <a:t>⇒</a:t>
            </a:r>
            <a:r>
              <a:rPr lang="ko-KR" altLang="en-US" b="1" dirty="0"/>
              <a:t> 숭실대인들을 위한 영상 공유 서비스</a:t>
            </a:r>
            <a:r>
              <a:rPr lang="en-US" altLang="ko-KR" b="1" dirty="0"/>
              <a:t>(</a:t>
            </a:r>
            <a:r>
              <a:rPr lang="en-US" altLang="ko-KR" b="1" dirty="0" err="1"/>
              <a:t>SSUTube</a:t>
            </a:r>
            <a:r>
              <a:rPr lang="en-US" altLang="ko-KR" b="1" dirty="0"/>
              <a:t>)</a:t>
            </a:r>
            <a:r>
              <a:rPr lang="ko-KR" altLang="en-US" b="1" dirty="0"/>
              <a:t>를 제공</a:t>
            </a:r>
            <a:r>
              <a:rPr lang="ko-KR" altLang="en-US" dirty="0"/>
              <a:t>함으로써</a:t>
            </a:r>
            <a:br>
              <a:rPr lang="en-US" altLang="ko-KR" b="1" dirty="0"/>
            </a:br>
            <a:r>
              <a:rPr lang="en-US" altLang="ko-KR" dirty="0"/>
              <a:t>    </a:t>
            </a:r>
            <a:r>
              <a:rPr lang="ko-KR" altLang="en-US" dirty="0"/>
              <a:t>학생들을 위한 </a:t>
            </a:r>
            <a:r>
              <a:rPr lang="ko-KR" altLang="en-US" b="1" dirty="0"/>
              <a:t>새로운 홍보의 장 마련  </a:t>
            </a:r>
            <a:endParaRPr lang="en-US" altLang="ko-KR" b="1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664D0C0-6F93-46E2-8D70-E9E57E0CE9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76" y="1901553"/>
            <a:ext cx="1820764" cy="18207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D345276-8E61-4A02-8AFF-8CD07A282A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756" b="89756" l="9794" r="91753">
                        <a14:foregroundMark x1="91753" y1="44390" x2="91753" y2="44390"/>
                        <a14:foregroundMark x1="70103" y1="54634" x2="70103" y2="54634"/>
                        <a14:foregroundMark x1="23196" y1="35610" x2="23196" y2="35610"/>
                        <a14:foregroundMark x1="34021" y1="36585" x2="34021" y2="36585"/>
                        <a14:foregroundMark x1="44330" y1="34146" x2="44330" y2="34146"/>
                        <a14:foregroundMark x1="58247" y1="36098" x2="58247" y2="36098"/>
                        <a14:foregroundMark x1="73711" y1="36098" x2="73711" y2="36098"/>
                        <a14:foregroundMark x1="75258" y1="25366" x2="75258" y2="25366"/>
                        <a14:foregroundMark x1="75773" y1="29268" x2="75773" y2="29268"/>
                        <a14:foregroundMark x1="78866" y1="22927" x2="78866" y2="22927"/>
                        <a14:foregroundMark x1="80928" y1="26341" x2="80928" y2="26341"/>
                        <a14:foregroundMark x1="67526" y1="25854" x2="67526" y2="25854"/>
                        <a14:foregroundMark x1="74227" y1="24878" x2="74227" y2="24878"/>
                        <a14:foregroundMark x1="73711" y1="22439" x2="73711" y2="22439"/>
                        <a14:foregroundMark x1="63918" y1="22439" x2="63918" y2="22439"/>
                        <a14:foregroundMark x1="65979" y1="23902" x2="65979" y2="23902"/>
                        <a14:foregroundMark x1="67010" y1="20000" x2="67010" y2="20000"/>
                        <a14:foregroundMark x1="21134" y1="26829" x2="21134" y2="26829"/>
                        <a14:foregroundMark x1="27320" y1="28293" x2="27320" y2="28293"/>
                        <a14:foregroundMark x1="43299" y1="22439" x2="43299" y2="22439"/>
                        <a14:foregroundMark x1="77320" y1="18537" x2="77320" y2="18537"/>
                        <a14:foregroundMark x1="20103" y1="20000" x2="20103" y2="20000"/>
                        <a14:foregroundMark x1="18557" y1="20000" x2="18557" y2="2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7330" y="1932959"/>
            <a:ext cx="1701790" cy="1798282"/>
          </a:xfrm>
          <a:prstGeom prst="rect">
            <a:avLst/>
          </a:prstGeom>
        </p:spPr>
      </p:pic>
      <p:pic>
        <p:nvPicPr>
          <p:cNvPr id="50" name="Picture 2" descr="https://static.thenounproject.com/png/91749-200.png">
            <a:extLst>
              <a:ext uri="{FF2B5EF4-FFF2-40B4-BE49-F238E27FC236}">
                <a16:creationId xmlns:a16="http://schemas.microsoft.com/office/drawing/2014/main" id="{5AC3B2D6-FFDD-4EB1-9E55-D33648EF4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242" y="1901553"/>
            <a:ext cx="1521362" cy="168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8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600232" y="532955"/>
            <a:ext cx="541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SSUTube</a:t>
            </a:r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 및 개요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1333727"/>
            <a:ext cx="1783878" cy="276999"/>
            <a:chOff x="345058" y="1333727"/>
            <a:chExt cx="1783878" cy="276999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2406" y="1333727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소개 및 개요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C7A48E0-2F02-41A0-A8B4-93208D294D51}"/>
              </a:ext>
            </a:extLst>
          </p:cNvPr>
          <p:cNvGrpSpPr/>
          <p:nvPr/>
        </p:nvGrpSpPr>
        <p:grpSpPr>
          <a:xfrm>
            <a:off x="348058" y="2002858"/>
            <a:ext cx="983481" cy="276999"/>
            <a:chOff x="348058" y="2002858"/>
            <a:chExt cx="983481" cy="27699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31D577-748F-4CF6-A7FD-4039E3FFDDD7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1038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3E0DE061-7556-4A6F-8FF9-8B9AE3E66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F8972A3-C5AA-42FB-88D7-F53ECB497857}"/>
              </a:ext>
            </a:extLst>
          </p:cNvPr>
          <p:cNvGrpSpPr/>
          <p:nvPr/>
        </p:nvGrpSpPr>
        <p:grpSpPr>
          <a:xfrm>
            <a:off x="344369" y="2345116"/>
            <a:ext cx="1075336" cy="253916"/>
            <a:chOff x="344369" y="2345116"/>
            <a:chExt cx="1075336" cy="253916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92BA88A-E6DD-47EF-A51E-A3E4BDA04BBF}"/>
                </a:ext>
              </a:extLst>
            </p:cNvPr>
            <p:cNvSpPr txBox="1"/>
            <p:nvPr/>
          </p:nvSpPr>
          <p:spPr>
            <a:xfrm>
              <a:off x="531320" y="2345116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/>
            </a:p>
          </p:txBody>
        </p:sp>
        <p:pic>
          <p:nvPicPr>
            <p:cNvPr id="104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40EC3FA9-D381-4673-8B61-89C2806D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7EEAA8-9D4B-45C3-BA11-368167D5EF6E}"/>
              </a:ext>
            </a:extLst>
          </p:cNvPr>
          <p:cNvGrpSpPr/>
          <p:nvPr/>
        </p:nvGrpSpPr>
        <p:grpSpPr>
          <a:xfrm>
            <a:off x="325805" y="2663468"/>
            <a:ext cx="1712669" cy="283942"/>
            <a:chOff x="325805" y="2663468"/>
            <a:chExt cx="1712669" cy="283942"/>
          </a:xfrm>
        </p:grpSpPr>
        <p:pic>
          <p:nvPicPr>
            <p:cNvPr id="1042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9DBD129F-3D99-452C-B01D-EF01B6CDC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D62D613-1FEC-45F6-BDE0-84C45B95D6B1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23C8EE-2EE2-43EA-841A-C86BA3683811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1044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E834D0-DFBA-4645-961D-4056E1D83EE4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1598891"/>
            <a:ext cx="1738768" cy="334068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solidFill>
                  <a:schemeClr val="tx1"/>
                </a:solidFill>
                <a:latin typeface="Oswald Regular" panose="02000503000000000000" pitchFamily="2" charset="0"/>
              </a:rPr>
              <a:t>SSUTube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 소개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4861D7F-39F2-454D-9373-96A26216D7D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2" b="18329"/>
          <a:stretch/>
        </p:blipFill>
        <p:spPr>
          <a:xfrm>
            <a:off x="5008312" y="3911711"/>
            <a:ext cx="4211811" cy="115178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06DB5D-4C1D-40FB-86DA-5CB02E26358E}"/>
              </a:ext>
            </a:extLst>
          </p:cNvPr>
          <p:cNvSpPr txBox="1"/>
          <p:nvPr/>
        </p:nvSpPr>
        <p:spPr>
          <a:xfrm>
            <a:off x="6632971" y="2124309"/>
            <a:ext cx="96249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CC181E"/>
                </a:solidFill>
                <a:latin typeface="AlternateGothic2 BT" panose="020B0608020202050204"/>
              </a:rPr>
              <a:t>+</a:t>
            </a:r>
            <a:endParaRPr lang="ko-KR" altLang="en-US" sz="6600" b="1" dirty="0">
              <a:solidFill>
                <a:srgbClr val="CC181E"/>
              </a:solidFill>
              <a:latin typeface="AlternateGothic2 BT" panose="020B0608020202050204"/>
            </a:endParaRPr>
          </a:p>
        </p:txBody>
      </p:sp>
      <p:pic>
        <p:nvPicPr>
          <p:cNvPr id="56" name="Picture 2" descr="ì­ì¤ëíêµ pngì ëí ì´ë¯¸ì§ ê²ìê²°ê³¼">
            <a:extLst>
              <a:ext uri="{FF2B5EF4-FFF2-40B4-BE49-F238E27FC236}">
                <a16:creationId xmlns:a16="http://schemas.microsoft.com/office/drawing/2014/main" id="{257DA415-83FE-48A5-AFB1-D95A2603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54" y="1688855"/>
            <a:ext cx="2395152" cy="19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8192CFB-E44F-4A98-AFB2-3D80C74BF37B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50" b="89801" l="6672" r="89948">
                        <a14:foregroundMark x1="6672" y1="49254" x2="6672" y2="49254"/>
                        <a14:foregroundMark x1="33969" y1="43035" x2="33969" y2="43035"/>
                        <a14:foregroundMark x1="39775" y1="48756" x2="39775" y2="48756"/>
                        <a14:foregroundMark x1="46967" y1="47761" x2="46967" y2="47761"/>
                        <a14:foregroundMark x1="57106" y1="32090" x2="57106" y2="32090"/>
                        <a14:foregroundMark x1="59619" y1="45274" x2="59619" y2="45274"/>
                        <a14:foregroundMark x1="68284" y1="35323" x2="68284" y2="35323"/>
                        <a14:foregroundMark x1="75997" y1="45274" x2="75997" y2="45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69" r="14070" b="8131"/>
          <a:stretch/>
        </p:blipFill>
        <p:spPr>
          <a:xfrm>
            <a:off x="8122687" y="2200123"/>
            <a:ext cx="2949306" cy="99596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813DE9C-D4AC-4F73-827B-8977E5827DE8}"/>
              </a:ext>
            </a:extLst>
          </p:cNvPr>
          <p:cNvSpPr txBox="1"/>
          <p:nvPr/>
        </p:nvSpPr>
        <p:spPr>
          <a:xfrm rot="5400000">
            <a:off x="6670678" y="3039906"/>
            <a:ext cx="96249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CC181E"/>
                </a:solidFill>
                <a:latin typeface="AlternateGothic2 BT" panose="020B0608020202050204"/>
              </a:rPr>
              <a:t>=</a:t>
            </a:r>
            <a:endParaRPr lang="ko-KR" altLang="en-US" sz="6600" b="1" dirty="0">
              <a:solidFill>
                <a:srgbClr val="CC181E"/>
              </a:solidFill>
              <a:latin typeface="AlternateGothic2 BT" panose="020B060802020205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E215A-654E-4A83-A197-066CD8D5A2B2}"/>
              </a:ext>
            </a:extLst>
          </p:cNvPr>
          <p:cNvSpPr txBox="1"/>
          <p:nvPr/>
        </p:nvSpPr>
        <p:spPr>
          <a:xfrm>
            <a:off x="2978870" y="5077713"/>
            <a:ext cx="8638710" cy="1471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1F1F1"/>
            </a:solidFill>
          </a:ln>
        </p:spPr>
        <p:txBody>
          <a:bodyPr wrap="square" tIns="180000" bIns="180000" rtlCol="0">
            <a:spAutoFit/>
          </a:bodyPr>
          <a:lstStyle/>
          <a:p>
            <a:r>
              <a:rPr lang="en-US" altLang="ko-KR" dirty="0" err="1">
                <a:latin typeface="Oswald Regular" panose="02000503000000000000" pitchFamily="2" charset="0"/>
              </a:rPr>
              <a:t>SSUTube</a:t>
            </a:r>
            <a:r>
              <a:rPr lang="en-US" altLang="ko-KR" b="1" dirty="0"/>
              <a:t> </a:t>
            </a:r>
            <a:r>
              <a:rPr lang="ko-KR" altLang="en-US" b="1" dirty="0"/>
              <a:t>프로젝트란</a:t>
            </a:r>
            <a:r>
              <a:rPr lang="en-US" altLang="ko-KR" b="1" dirty="0"/>
              <a:t> ?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TCP </a:t>
            </a:r>
            <a:r>
              <a:rPr lang="ko-KR" altLang="en-US" b="1" dirty="0">
                <a:solidFill>
                  <a:srgbClr val="FF0000"/>
                </a:solidFill>
              </a:rPr>
              <a:t>프로토콜</a:t>
            </a:r>
            <a:r>
              <a:rPr lang="ko-KR" altLang="en-US" dirty="0"/>
              <a:t>을 이용한 </a:t>
            </a:r>
            <a:r>
              <a:rPr lang="ko-KR" altLang="en-US" b="1" dirty="0"/>
              <a:t>멀티 쓰레드 기반 동영상 스트리밍 서비스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숭실대인이라면 누구나 가입 후 이용할 수 있는 </a:t>
            </a:r>
            <a:r>
              <a:rPr lang="ko-KR" altLang="en-US" b="1" dirty="0"/>
              <a:t>회원제 영상 공유 프로그램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482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E31EDD79-69C0-4153-9886-E97F2A82604E}"/>
              </a:ext>
            </a:extLst>
          </p:cNvPr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189803" y="36261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요구사항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1504695"/>
            <a:ext cx="1738768" cy="276999"/>
            <a:chOff x="345058" y="1333727"/>
            <a:chExt cx="1738768" cy="276999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2406" y="133372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F27A06-4362-4681-BF57-E57E393B6DCC}"/>
              </a:ext>
            </a:extLst>
          </p:cNvPr>
          <p:cNvGrpSpPr/>
          <p:nvPr/>
        </p:nvGrpSpPr>
        <p:grpSpPr>
          <a:xfrm>
            <a:off x="344369" y="2345116"/>
            <a:ext cx="1075336" cy="253916"/>
            <a:chOff x="344369" y="2345116"/>
            <a:chExt cx="1075336" cy="253916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92BA88A-E6DD-47EF-A51E-A3E4BDA04BBF}"/>
                </a:ext>
              </a:extLst>
            </p:cNvPr>
            <p:cNvSpPr txBox="1"/>
            <p:nvPr/>
          </p:nvSpPr>
          <p:spPr>
            <a:xfrm>
              <a:off x="531320" y="2345116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/>
            </a:p>
          </p:txBody>
        </p:sp>
        <p:pic>
          <p:nvPicPr>
            <p:cNvPr id="104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40EC3FA9-D381-4673-8B61-89C2806D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1F3A4A-736D-4487-BD84-8FD76501268A}"/>
              </a:ext>
            </a:extLst>
          </p:cNvPr>
          <p:cNvGrpSpPr/>
          <p:nvPr/>
        </p:nvGrpSpPr>
        <p:grpSpPr>
          <a:xfrm>
            <a:off x="325805" y="2663468"/>
            <a:ext cx="1712669" cy="283942"/>
            <a:chOff x="325805" y="2663468"/>
            <a:chExt cx="1712669" cy="283942"/>
          </a:xfrm>
        </p:grpSpPr>
        <p:pic>
          <p:nvPicPr>
            <p:cNvPr id="1042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9DBD129F-3D99-452C-B01D-EF01B6CDC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D62D613-1FEC-45F6-BDE0-84C45B95D6B1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E492A21-C0B7-4228-9084-3D5B0C74FD36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1044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2FA7F1-C648-4B50-901C-465C648AB050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1769858"/>
            <a:ext cx="1738768" cy="491275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서버 요구사항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클라이언트 요구사항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요구사항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442431-1F6C-459D-AC4A-8A78424F6F8A}"/>
              </a:ext>
            </a:extLst>
          </p:cNvPr>
          <p:cNvCxnSpPr/>
          <p:nvPr/>
        </p:nvCxnSpPr>
        <p:spPr>
          <a:xfrm>
            <a:off x="2970939" y="1752862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B2277-6B90-4395-8E3B-9249AABFC047}"/>
              </a:ext>
            </a:extLst>
          </p:cNvPr>
          <p:cNvSpPr txBox="1"/>
          <p:nvPr/>
        </p:nvSpPr>
        <p:spPr>
          <a:xfrm>
            <a:off x="2970939" y="1752862"/>
            <a:ext cx="86466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서버</a:t>
            </a:r>
            <a:endParaRPr lang="en-US" altLang="ko-KR" sz="1600" b="1" dirty="0"/>
          </a:p>
          <a:p>
            <a:pPr lvl="2">
              <a:lnSpc>
                <a:spcPct val="200000"/>
              </a:lnSpc>
            </a:pPr>
            <a:r>
              <a:rPr lang="ko-KR" altLang="en-US" sz="1600" b="1" dirty="0"/>
              <a:t>클라이언트로부터 </a:t>
            </a:r>
            <a:r>
              <a:rPr lang="ko-KR" altLang="en-US" sz="1600" b="1" dirty="0">
                <a:solidFill>
                  <a:srgbClr val="FF0000"/>
                </a:solidFill>
              </a:rPr>
              <a:t>회원 정보 등록 요청</a:t>
            </a:r>
            <a:r>
              <a:rPr lang="ko-KR" altLang="en-US" sz="1600" b="1" dirty="0"/>
              <a:t> 수신</a:t>
            </a:r>
            <a:r>
              <a:rPr lang="en-US" altLang="ko-KR" sz="1600" b="1" dirty="0"/>
              <a:t> </a:t>
            </a:r>
            <a:br>
              <a:rPr lang="en-US" altLang="ko-KR" sz="1600" dirty="0"/>
            </a:br>
            <a:r>
              <a:rPr lang="ko-KR" altLang="en-US" sz="1600" b="1" dirty="0"/>
              <a:t>클라이언트로부터 </a:t>
            </a:r>
            <a:r>
              <a:rPr lang="ko-KR" altLang="en-US" sz="1600" b="1" dirty="0">
                <a:solidFill>
                  <a:srgbClr val="FF0000"/>
                </a:solidFill>
              </a:rPr>
              <a:t>회원 정보</a:t>
            </a:r>
            <a:r>
              <a:rPr lang="ko-KR" altLang="en-US" sz="1600" b="1" dirty="0"/>
              <a:t> 수신</a:t>
            </a:r>
            <a:endParaRPr lang="en-US" altLang="ko-KR" sz="1600" b="1" dirty="0"/>
          </a:p>
          <a:p>
            <a:pPr lvl="2">
              <a:lnSpc>
                <a:spcPct val="200000"/>
              </a:lnSpc>
            </a:pPr>
            <a:r>
              <a:rPr lang="ko-KR" altLang="en-US" sz="1600" b="1" dirty="0"/>
              <a:t>클라이언트로부터 </a:t>
            </a:r>
            <a:r>
              <a:rPr lang="ko-KR" altLang="en-US" sz="1600" b="1" dirty="0">
                <a:solidFill>
                  <a:srgbClr val="FF0000"/>
                </a:solidFill>
              </a:rPr>
              <a:t>영상 목록 요청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전체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r>
              <a:rPr lang="ko-KR" altLang="en-US" sz="1600" b="1" dirty="0"/>
              <a:t> 수신</a:t>
            </a:r>
            <a:endParaRPr lang="en-US" altLang="ko-KR" sz="1600" b="1" dirty="0"/>
          </a:p>
          <a:p>
            <a:pPr lvl="2">
              <a:lnSpc>
                <a:spcPct val="200000"/>
              </a:lnSpc>
            </a:pPr>
            <a:r>
              <a:rPr lang="ko-KR" altLang="en-US" sz="1600" b="1" dirty="0"/>
              <a:t>클라이언트로부터 </a:t>
            </a:r>
            <a:r>
              <a:rPr lang="ko-KR" altLang="en-US" sz="1600" b="1" dirty="0">
                <a:solidFill>
                  <a:srgbClr val="FF0000"/>
                </a:solidFill>
              </a:rPr>
              <a:t>영상 목록 요청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검색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r>
              <a:rPr lang="ko-KR" altLang="en-US" sz="1600" b="1" dirty="0"/>
              <a:t> 수신</a:t>
            </a:r>
            <a:endParaRPr lang="en-US" altLang="ko-KR" sz="1600" b="1" dirty="0"/>
          </a:p>
          <a:p>
            <a:pPr lvl="2">
              <a:lnSpc>
                <a:spcPct val="200000"/>
              </a:lnSpc>
            </a:pPr>
            <a:r>
              <a:rPr lang="ko-KR" altLang="en-US" sz="1600" b="1" dirty="0"/>
              <a:t>클라이언트로부터 </a:t>
            </a:r>
            <a:r>
              <a:rPr lang="ko-KR" altLang="en-US" sz="1600" b="1" dirty="0">
                <a:solidFill>
                  <a:srgbClr val="FF0000"/>
                </a:solidFill>
              </a:rPr>
              <a:t>영상 업로드 요청</a:t>
            </a:r>
            <a:r>
              <a:rPr lang="ko-KR" altLang="en-US" sz="1600" b="1" dirty="0"/>
              <a:t> 수신</a:t>
            </a:r>
            <a:endParaRPr lang="en-US" altLang="ko-KR" sz="1600" b="1" dirty="0"/>
          </a:p>
          <a:p>
            <a:pPr lvl="2">
              <a:lnSpc>
                <a:spcPct val="200000"/>
              </a:lnSpc>
            </a:pPr>
            <a:r>
              <a:rPr lang="ko-KR" altLang="en-US" sz="1600" b="1" dirty="0"/>
              <a:t>클라이언트로부터 </a:t>
            </a:r>
            <a:r>
              <a:rPr lang="ko-KR" altLang="en-US" sz="1600" b="1" dirty="0">
                <a:solidFill>
                  <a:srgbClr val="FF0000"/>
                </a:solidFill>
              </a:rPr>
              <a:t>영상 시청 요청</a:t>
            </a:r>
            <a:r>
              <a:rPr lang="ko-KR" altLang="en-US" sz="1600" b="1" dirty="0"/>
              <a:t> 수신</a:t>
            </a:r>
            <a:endParaRPr lang="en-US" altLang="ko-KR" sz="1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C6CE98-7E81-4618-B1A6-82CEB78D8204}"/>
              </a:ext>
            </a:extLst>
          </p:cNvPr>
          <p:cNvSpPr/>
          <p:nvPr/>
        </p:nvSpPr>
        <p:spPr>
          <a:xfrm>
            <a:off x="3026909" y="115890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lternateGothic2 BT" panose="020B0608020202050204" pitchFamily="34" charset="0"/>
                <a:cs typeface="Arial" panose="020B0604020202020204" pitchFamily="34" charset="0"/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39007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189803" y="5329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요구사항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1504695"/>
            <a:ext cx="1738768" cy="276999"/>
            <a:chOff x="345058" y="1333727"/>
            <a:chExt cx="1738768" cy="276999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2406" y="133372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F27A06-4362-4681-BF57-E57E393B6DCC}"/>
              </a:ext>
            </a:extLst>
          </p:cNvPr>
          <p:cNvGrpSpPr/>
          <p:nvPr/>
        </p:nvGrpSpPr>
        <p:grpSpPr>
          <a:xfrm>
            <a:off x="344369" y="2345116"/>
            <a:ext cx="1075336" cy="253916"/>
            <a:chOff x="344369" y="2345116"/>
            <a:chExt cx="1075336" cy="253916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92BA88A-E6DD-47EF-A51E-A3E4BDA04BBF}"/>
                </a:ext>
              </a:extLst>
            </p:cNvPr>
            <p:cNvSpPr txBox="1"/>
            <p:nvPr/>
          </p:nvSpPr>
          <p:spPr>
            <a:xfrm>
              <a:off x="531320" y="2345116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/>
            </a:p>
          </p:txBody>
        </p:sp>
        <p:pic>
          <p:nvPicPr>
            <p:cNvPr id="104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40EC3FA9-D381-4673-8B61-89C2806D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1F3A4A-736D-4487-BD84-8FD76501268A}"/>
              </a:ext>
            </a:extLst>
          </p:cNvPr>
          <p:cNvGrpSpPr/>
          <p:nvPr/>
        </p:nvGrpSpPr>
        <p:grpSpPr>
          <a:xfrm>
            <a:off x="325805" y="2663468"/>
            <a:ext cx="1712669" cy="283942"/>
            <a:chOff x="325805" y="2663468"/>
            <a:chExt cx="1712669" cy="283942"/>
          </a:xfrm>
        </p:grpSpPr>
        <p:pic>
          <p:nvPicPr>
            <p:cNvPr id="1042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9DBD129F-3D99-452C-B01D-EF01B6CDC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D62D613-1FEC-45F6-BDE0-84C45B95D6B1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E492A21-C0B7-4228-9084-3D5B0C74FD36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1044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2FA7F1-C648-4B50-901C-465C648AB050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1769858"/>
            <a:ext cx="1738768" cy="491275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서버 요구사항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클라이언트 요구사항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요구사항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442431-1F6C-459D-AC4A-8A78424F6F8A}"/>
              </a:ext>
            </a:extLst>
          </p:cNvPr>
          <p:cNvCxnSpPr/>
          <p:nvPr/>
        </p:nvCxnSpPr>
        <p:spPr>
          <a:xfrm>
            <a:off x="2970939" y="1905421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C6CE98-7E81-4618-B1A6-82CEB78D8204}"/>
              </a:ext>
            </a:extLst>
          </p:cNvPr>
          <p:cNvSpPr/>
          <p:nvPr/>
        </p:nvSpPr>
        <p:spPr>
          <a:xfrm>
            <a:off x="3026909" y="13114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lternateGothic2 BT" panose="020B0608020202050204" pitchFamily="34" charset="0"/>
                <a:cs typeface="Arial" panose="020B0604020202020204" pitchFamily="34" charset="0"/>
              </a:rPr>
              <a:t>요구사항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BB2277-6B90-4395-8E3B-9249AABFC047}"/>
              </a:ext>
            </a:extLst>
          </p:cNvPr>
          <p:cNvSpPr txBox="1"/>
          <p:nvPr/>
        </p:nvSpPr>
        <p:spPr>
          <a:xfrm>
            <a:off x="2754587" y="1891502"/>
            <a:ext cx="86466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클라이언트</a:t>
            </a:r>
            <a:endParaRPr lang="en-US" altLang="ko-KR" sz="1600" b="1" dirty="0"/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	</a:t>
            </a:r>
            <a:r>
              <a:rPr lang="ko-KR" altLang="en-US" sz="1600" b="1" dirty="0">
                <a:solidFill>
                  <a:srgbClr val="FF0000"/>
                </a:solidFill>
              </a:rPr>
              <a:t>회원정보 등록 </a:t>
            </a:r>
            <a:r>
              <a:rPr lang="ko-KR" altLang="en-US" sz="1600" b="1" dirty="0"/>
              <a:t>요청</a:t>
            </a:r>
            <a:endParaRPr lang="en-US" altLang="ko-KR" sz="1600" b="1" dirty="0"/>
          </a:p>
          <a:p>
            <a:pPr lvl="2">
              <a:lnSpc>
                <a:spcPct val="20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로그인 </a:t>
            </a:r>
            <a:r>
              <a:rPr lang="ko-KR" altLang="en-US" sz="1600" b="1" dirty="0"/>
              <a:t>요청</a:t>
            </a:r>
            <a:endParaRPr lang="en-US" altLang="ko-KR" sz="1600" b="1" dirty="0"/>
          </a:p>
          <a:p>
            <a:pPr lvl="2">
              <a:lnSpc>
                <a:spcPct val="20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영상 목록 </a:t>
            </a:r>
            <a:r>
              <a:rPr lang="ko-KR" altLang="en-US" sz="1600" b="1" dirty="0"/>
              <a:t>요청 </a:t>
            </a:r>
            <a:endParaRPr lang="en-US" altLang="ko-KR" sz="1600" b="1" dirty="0"/>
          </a:p>
          <a:p>
            <a:pPr lvl="2">
              <a:lnSpc>
                <a:spcPct val="20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영상 검색 </a:t>
            </a:r>
            <a:r>
              <a:rPr lang="ko-KR" altLang="en-US" sz="1600" b="1" dirty="0"/>
              <a:t>요청</a:t>
            </a:r>
            <a:br>
              <a:rPr lang="en-US" altLang="ko-KR" sz="1600" dirty="0"/>
            </a:br>
            <a:r>
              <a:rPr lang="ko-KR" altLang="en-US" sz="1600" b="1" dirty="0">
                <a:solidFill>
                  <a:srgbClr val="FF0000"/>
                </a:solidFill>
              </a:rPr>
              <a:t>영상 업로드</a:t>
            </a:r>
            <a:r>
              <a:rPr lang="ko-KR" altLang="en-US" sz="1600" b="1" dirty="0"/>
              <a:t> 요청</a:t>
            </a:r>
            <a:endParaRPr lang="en-US" altLang="ko-KR" sz="1600" b="1" dirty="0"/>
          </a:p>
          <a:p>
            <a:pPr lvl="2">
              <a:lnSpc>
                <a:spcPct val="20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영상 시청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7037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189803" y="53295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요구사항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1504695"/>
            <a:ext cx="1738768" cy="276999"/>
            <a:chOff x="345058" y="1333727"/>
            <a:chExt cx="1738768" cy="276999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2406" y="133372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F27A06-4362-4681-BF57-E57E393B6DCC}"/>
              </a:ext>
            </a:extLst>
          </p:cNvPr>
          <p:cNvGrpSpPr/>
          <p:nvPr/>
        </p:nvGrpSpPr>
        <p:grpSpPr>
          <a:xfrm>
            <a:off x="344369" y="2345116"/>
            <a:ext cx="1075336" cy="253916"/>
            <a:chOff x="344369" y="2345116"/>
            <a:chExt cx="1075336" cy="253916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92BA88A-E6DD-47EF-A51E-A3E4BDA04BBF}"/>
                </a:ext>
              </a:extLst>
            </p:cNvPr>
            <p:cNvSpPr txBox="1"/>
            <p:nvPr/>
          </p:nvSpPr>
          <p:spPr>
            <a:xfrm>
              <a:off x="531320" y="2345116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/>
            </a:p>
          </p:txBody>
        </p:sp>
        <p:pic>
          <p:nvPicPr>
            <p:cNvPr id="1040" name="Picture 16" descr="https://static.thenounproject.com/png/2253554-200.png">
              <a:extLst>
                <a:ext uri="{FF2B5EF4-FFF2-40B4-BE49-F238E27FC236}">
                  <a16:creationId xmlns:a16="http://schemas.microsoft.com/office/drawing/2014/main" id="{40EC3FA9-D381-4673-8B61-89C2806D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69" y="2351236"/>
              <a:ext cx="246030" cy="21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1F3A4A-736D-4487-BD84-8FD76501268A}"/>
              </a:ext>
            </a:extLst>
          </p:cNvPr>
          <p:cNvGrpSpPr/>
          <p:nvPr/>
        </p:nvGrpSpPr>
        <p:grpSpPr>
          <a:xfrm>
            <a:off x="325805" y="2663468"/>
            <a:ext cx="1712669" cy="283942"/>
            <a:chOff x="325805" y="2663468"/>
            <a:chExt cx="1712669" cy="283942"/>
          </a:xfrm>
        </p:grpSpPr>
        <p:pic>
          <p:nvPicPr>
            <p:cNvPr id="1042" name="Picture 18" descr="https://static.thenounproject.com/png/492666-200.png">
              <a:extLst>
                <a:ext uri="{FF2B5EF4-FFF2-40B4-BE49-F238E27FC236}">
                  <a16:creationId xmlns:a16="http://schemas.microsoft.com/office/drawing/2014/main" id="{9DBD129F-3D99-452C-B01D-EF01B6CDC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05" y="2663468"/>
              <a:ext cx="283158" cy="28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D62D613-1FEC-45F6-BDE0-84C45B95D6B1}"/>
                </a:ext>
              </a:extLst>
            </p:cNvPr>
            <p:cNvSpPr txBox="1"/>
            <p:nvPr/>
          </p:nvSpPr>
          <p:spPr>
            <a:xfrm>
              <a:off x="537742" y="2670411"/>
              <a:ext cx="1500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Message Protocol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E492A21-C0B7-4228-9084-3D5B0C74FD36}"/>
              </a:ext>
            </a:extLst>
          </p:cNvPr>
          <p:cNvGrpSpPr/>
          <p:nvPr/>
        </p:nvGrpSpPr>
        <p:grpSpPr>
          <a:xfrm>
            <a:off x="336648" y="2999098"/>
            <a:ext cx="1857317" cy="278607"/>
            <a:chOff x="336648" y="2999098"/>
            <a:chExt cx="1857317" cy="278607"/>
          </a:xfrm>
        </p:grpSpPr>
        <p:pic>
          <p:nvPicPr>
            <p:cNvPr id="1044" name="Picture 20" descr="https://static.thenounproject.com/png/1612749-200.png">
              <a:extLst>
                <a:ext uri="{FF2B5EF4-FFF2-40B4-BE49-F238E27FC236}">
                  <a16:creationId xmlns:a16="http://schemas.microsoft.com/office/drawing/2014/main" id="{9EDFB3E5-B4ED-44F3-8DFE-AEBF456F9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48" y="3016233"/>
              <a:ext cx="261472" cy="261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AE7CB8-7AF2-4407-8FEC-FDBB9F9368BA}"/>
                </a:ext>
              </a:extLst>
            </p:cNvPr>
            <p:cNvSpPr txBox="1"/>
            <p:nvPr/>
          </p:nvSpPr>
          <p:spPr>
            <a:xfrm>
              <a:off x="537742" y="2999098"/>
              <a:ext cx="1656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위험요소 및 해결방안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2FA7F1-C648-4B50-901C-465C648AB050}"/>
              </a:ext>
            </a:extLst>
          </p:cNvPr>
          <p:cNvGrpSpPr/>
          <p:nvPr/>
        </p:nvGrpSpPr>
        <p:grpSpPr>
          <a:xfrm>
            <a:off x="362204" y="3347443"/>
            <a:ext cx="975757" cy="276999"/>
            <a:chOff x="362204" y="3347443"/>
            <a:chExt cx="975757" cy="2769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03A87B3-BB8D-403B-83E8-73842233F0C0}"/>
                </a:ext>
              </a:extLst>
            </p:cNvPr>
            <p:cNvSpPr txBox="1"/>
            <p:nvPr/>
          </p:nvSpPr>
          <p:spPr>
            <a:xfrm>
              <a:off x="537742" y="334744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데모영상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6" name="Picture 22" descr="https://static.thenounproject.com/png/2216454-200.png">
              <a:extLst>
                <a:ext uri="{FF2B5EF4-FFF2-40B4-BE49-F238E27FC236}">
                  <a16:creationId xmlns:a16="http://schemas.microsoft.com/office/drawing/2014/main" id="{F3933F16-D386-4993-BD13-2F221CBD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4" y="3377980"/>
              <a:ext cx="215924" cy="21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1769858"/>
            <a:ext cx="1738768" cy="491275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서버 요구사항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클라이언트 요구사항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1050" b="1" dirty="0">
                <a:solidFill>
                  <a:schemeClr val="tx1"/>
                </a:solidFill>
                <a:latin typeface="+mn-ea"/>
              </a:rPr>
              <a:t>요구사항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CB235D7-190B-45A9-BC91-E7D922E1814D}"/>
              </a:ext>
            </a:extLst>
          </p:cNvPr>
          <p:cNvCxnSpPr/>
          <p:nvPr/>
        </p:nvCxnSpPr>
        <p:spPr>
          <a:xfrm>
            <a:off x="2970939" y="1905421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6A1DB1-5236-4CB6-BA89-23A86ABB199B}"/>
              </a:ext>
            </a:extLst>
          </p:cNvPr>
          <p:cNvSpPr/>
          <p:nvPr/>
        </p:nvSpPr>
        <p:spPr>
          <a:xfrm>
            <a:off x="3026909" y="13114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lternateGothic2 BT" panose="020B0608020202050204" pitchFamily="34" charset="0"/>
                <a:cs typeface="Arial" panose="020B0604020202020204" pitchFamily="34" charset="0"/>
              </a:rPr>
              <a:t>요구사항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00DB15-DE50-43DC-A7FA-B6CF599CDCD7}"/>
              </a:ext>
            </a:extLst>
          </p:cNvPr>
          <p:cNvSpPr txBox="1"/>
          <p:nvPr/>
        </p:nvSpPr>
        <p:spPr>
          <a:xfrm>
            <a:off x="2970939" y="1905421"/>
            <a:ext cx="8646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DB</a:t>
            </a:r>
            <a:endParaRPr lang="en-US" altLang="ko-KR" sz="1600" dirty="0"/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	</a:t>
            </a:r>
            <a:r>
              <a:rPr lang="ko-KR" altLang="en-US" sz="1600" b="1" dirty="0">
                <a:solidFill>
                  <a:srgbClr val="FF0000"/>
                </a:solidFill>
              </a:rPr>
              <a:t>회원 정보 저장</a:t>
            </a:r>
            <a:endParaRPr lang="en-US" altLang="ko-KR" sz="1600" b="1" dirty="0"/>
          </a:p>
          <a:p>
            <a:pPr lvl="1">
              <a:lnSpc>
                <a:spcPct val="20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	</a:t>
            </a:r>
            <a:r>
              <a:rPr lang="ko-KR" altLang="en-US" sz="1600" b="1" dirty="0">
                <a:solidFill>
                  <a:srgbClr val="FF0000"/>
                </a:solidFill>
              </a:rPr>
              <a:t>영상 정보 저장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1411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881230" y="532955"/>
            <a:ext cx="2853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시스템 구성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1849858"/>
            <a:ext cx="1738768" cy="258914"/>
            <a:chOff x="345058" y="1347583"/>
            <a:chExt cx="1738768" cy="258914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3552" y="1352581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Oswald Regular" panose="02000503000000000000" pitchFamily="2" charset="0"/>
                </a:rPr>
                <a:t>시스템 구성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pic>
        <p:nvPicPr>
          <p:cNvPr id="1042" name="Picture 18" descr="https://static.thenounproject.com/png/492666-200.png">
            <a:extLst>
              <a:ext uri="{FF2B5EF4-FFF2-40B4-BE49-F238E27FC236}">
                <a16:creationId xmlns:a16="http://schemas.microsoft.com/office/drawing/2014/main" id="{9DBD129F-3D99-452C-B01D-EF01B6CDC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5" y="2663468"/>
            <a:ext cx="283158" cy="28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7D62D613-1FEC-45F6-BDE0-84C45B95D6B1}"/>
              </a:ext>
            </a:extLst>
          </p:cNvPr>
          <p:cNvSpPr txBox="1"/>
          <p:nvPr/>
        </p:nvSpPr>
        <p:spPr>
          <a:xfrm>
            <a:off x="537742" y="2670411"/>
            <a:ext cx="1500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Message Protocol</a:t>
            </a:r>
          </a:p>
        </p:txBody>
      </p:sp>
      <p:pic>
        <p:nvPicPr>
          <p:cNvPr id="1044" name="Picture 20" descr="https://static.thenounproject.com/png/1612749-200.png">
            <a:extLst>
              <a:ext uri="{FF2B5EF4-FFF2-40B4-BE49-F238E27FC236}">
                <a16:creationId xmlns:a16="http://schemas.microsoft.com/office/drawing/2014/main" id="{9EDFB3E5-B4ED-44F3-8DFE-AEBF456F9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48" y="3016233"/>
            <a:ext cx="261472" cy="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D7AE7CB8-7AF2-4407-8FEC-FDBB9F9368BA}"/>
              </a:ext>
            </a:extLst>
          </p:cNvPr>
          <p:cNvSpPr txBox="1"/>
          <p:nvPr/>
        </p:nvSpPr>
        <p:spPr>
          <a:xfrm>
            <a:off x="537742" y="2999098"/>
            <a:ext cx="1656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위험요소 및 해결방안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3A87B3-BB8D-403B-83E8-73842233F0C0}"/>
              </a:ext>
            </a:extLst>
          </p:cNvPr>
          <p:cNvSpPr txBox="1"/>
          <p:nvPr/>
        </p:nvSpPr>
        <p:spPr>
          <a:xfrm>
            <a:off x="537742" y="334744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데모영상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6" name="Picture 22" descr="https://static.thenounproject.com/png/2216454-200.png">
            <a:extLst>
              <a:ext uri="{FF2B5EF4-FFF2-40B4-BE49-F238E27FC236}">
                <a16:creationId xmlns:a16="http://schemas.microsoft.com/office/drawing/2014/main" id="{F3933F16-D386-4993-BD13-2F221CBD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04" y="3377980"/>
            <a:ext cx="215924" cy="21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2101165"/>
            <a:ext cx="1738768" cy="491275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</a:rPr>
              <a:t>시스템 구성</a:t>
            </a:r>
            <a:endParaRPr lang="en-US" altLang="ko-KR" sz="130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</a:rPr>
              <a:t>시스템 구성도</a:t>
            </a:r>
            <a:endParaRPr lang="en-US" altLang="ko-KR" sz="13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442431-1F6C-459D-AC4A-8A78424F6F8A}"/>
              </a:ext>
            </a:extLst>
          </p:cNvPr>
          <p:cNvCxnSpPr/>
          <p:nvPr/>
        </p:nvCxnSpPr>
        <p:spPr>
          <a:xfrm>
            <a:off x="2970939" y="2362670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B2277-6B90-4395-8E3B-9249AABFC047}"/>
              </a:ext>
            </a:extLst>
          </p:cNvPr>
          <p:cNvSpPr txBox="1"/>
          <p:nvPr/>
        </p:nvSpPr>
        <p:spPr>
          <a:xfrm>
            <a:off x="2970939" y="2407522"/>
            <a:ext cx="8646642" cy="431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Client (</a:t>
            </a:r>
            <a:r>
              <a:rPr lang="ko-KR" altLang="en-US" b="1" dirty="0"/>
              <a:t>클라이언트</a:t>
            </a:r>
            <a:r>
              <a:rPr lang="en-US" altLang="ko-KR" b="1" dirty="0"/>
              <a:t>)</a:t>
            </a:r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b="1" dirty="0"/>
              <a:t>클라이언트에서는 서버에게 동영상 데이터 요청</a:t>
            </a:r>
            <a:endParaRPr lang="en-US" altLang="ko-KR" sz="1400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b="1" dirty="0"/>
              <a:t>클라이언트는 </a:t>
            </a:r>
            <a:r>
              <a:rPr lang="en-US" altLang="ko-KR" sz="1400" b="1" dirty="0" err="1"/>
              <a:t>VLCj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프레임워크를 이용해 실시간으로 다운받은 영상 데이터 재생</a:t>
            </a:r>
            <a:endParaRPr lang="en-US" altLang="ko-KR" sz="1400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b="1" dirty="0"/>
              <a:t>클라이언트는 동영상 업로드 및 회원가입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로그인 기능을 요청</a:t>
            </a:r>
            <a:endParaRPr lang="en-US" altLang="ko-KR" sz="14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Server 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300" b="1" dirty="0"/>
              <a:t>서버에서는 여러 클라이언트의 요청을 동시에 처리</a:t>
            </a:r>
            <a:endParaRPr lang="en-US" altLang="ko-KR" sz="1300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300" b="1" dirty="0"/>
              <a:t>서버는 회원 관리</a:t>
            </a:r>
            <a:r>
              <a:rPr lang="en-US" altLang="ko-KR" sz="1300" b="1" dirty="0"/>
              <a:t>(</a:t>
            </a:r>
            <a:r>
              <a:rPr lang="ko-KR" altLang="en-US" sz="1300" b="1" dirty="0"/>
              <a:t>로그인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회원가입</a:t>
            </a:r>
            <a:r>
              <a:rPr lang="en-US" altLang="ko-KR" sz="1300" b="1" dirty="0"/>
              <a:t>)</a:t>
            </a:r>
            <a:r>
              <a:rPr lang="ko-KR" altLang="en-US" sz="1300" b="1" dirty="0"/>
              <a:t> 와 동영상 관리</a:t>
            </a:r>
            <a:r>
              <a:rPr lang="en-US" altLang="ko-KR" sz="1300" b="1" dirty="0"/>
              <a:t>(</a:t>
            </a:r>
            <a:r>
              <a:rPr lang="ko-KR" altLang="en-US" sz="1300" b="1" dirty="0"/>
              <a:t>영상 데이터 송수신</a:t>
            </a:r>
            <a:r>
              <a:rPr lang="en-US" altLang="ko-KR" sz="1300" b="1" dirty="0"/>
              <a:t>) </a:t>
            </a:r>
            <a:r>
              <a:rPr lang="ko-KR" altLang="en-US" sz="1300" b="1" dirty="0"/>
              <a:t>기능을 제공</a:t>
            </a:r>
            <a:endParaRPr lang="en-US" altLang="ko-KR" sz="13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DB (</a:t>
            </a:r>
            <a:r>
              <a:rPr lang="ko-KR" altLang="en-US" b="1" dirty="0"/>
              <a:t>데이터베이스</a:t>
            </a:r>
            <a:r>
              <a:rPr lang="en-US" altLang="ko-KR" b="1" dirty="0"/>
              <a:t>)</a:t>
            </a:r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400" b="1" dirty="0"/>
              <a:t>회원 정보와 영상 데이터 정보를 </a:t>
            </a:r>
            <a:r>
              <a:rPr lang="en-US" altLang="ko-KR" sz="1400" b="1" dirty="0"/>
              <a:t>DB</a:t>
            </a:r>
            <a:r>
              <a:rPr lang="ko-KR" altLang="en-US" sz="1400" b="1" dirty="0"/>
              <a:t>에 저장</a:t>
            </a:r>
            <a:endParaRPr lang="en-US" altLang="ko-KR" sz="14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C6CE98-7E81-4618-B1A6-82CEB78D8204}"/>
              </a:ext>
            </a:extLst>
          </p:cNvPr>
          <p:cNvSpPr/>
          <p:nvPr/>
        </p:nvSpPr>
        <p:spPr>
          <a:xfrm>
            <a:off x="3026909" y="1768717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lternateGothic2 BT" panose="020B0608020202050204" pitchFamily="34" charset="0"/>
                <a:cs typeface="Arial" panose="020B0604020202020204" pitchFamily="34" charset="0"/>
              </a:rPr>
              <a:t>시스템 구성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1C4298-DB91-49C3-A43F-D4B5C53FE9AB}"/>
              </a:ext>
            </a:extLst>
          </p:cNvPr>
          <p:cNvGrpSpPr/>
          <p:nvPr/>
        </p:nvGrpSpPr>
        <p:grpSpPr>
          <a:xfrm>
            <a:off x="348058" y="1541745"/>
            <a:ext cx="1823455" cy="276999"/>
            <a:chOff x="348058" y="2002858"/>
            <a:chExt cx="1823455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5FC594-F057-412A-8718-13E84D068E4C}"/>
                </a:ext>
              </a:extLst>
            </p:cNvPr>
            <p:cNvSpPr txBox="1"/>
            <p:nvPr/>
          </p:nvSpPr>
          <p:spPr>
            <a:xfrm>
              <a:off x="531320" y="2002858"/>
              <a:ext cx="16401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사례분석 및 요구사항</a:t>
              </a:r>
              <a:endParaRPr lang="en-US" altLang="ko-KR" sz="1200" b="1" dirty="0"/>
            </a:p>
          </p:txBody>
        </p:sp>
        <p:pic>
          <p:nvPicPr>
            <p:cNvPr id="54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E8D58259-9E4C-41F0-8D54-BB907FFE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528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4113" y="0"/>
            <a:ext cx="9767887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5058" y="5042679"/>
            <a:ext cx="1738768" cy="250166"/>
          </a:xfrm>
          <a:prstGeom prst="rect">
            <a:avLst/>
          </a:prstGeom>
          <a:solidFill>
            <a:srgbClr val="73A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PROFILE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354291"/>
            <a:ext cx="250083" cy="25008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009195"/>
            <a:ext cx="250083" cy="2500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6336648"/>
            <a:ext cx="250083" cy="2500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1" y="5681743"/>
            <a:ext cx="250083" cy="2500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2088" y="5314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계희준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088" y="5631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강지현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2088" y="5959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박성진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2088" y="62892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68686"/>
                </a:solidFill>
                <a:latin typeface="AlternateGothic2 BT" panose="020B0608020202050204" pitchFamily="34" charset="0"/>
              </a:rPr>
              <a:t>이상덕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68686"/>
              </a:solidFill>
              <a:latin typeface="AlternateGothic2 BT" panose="020B0608020202050204" pitchFamily="34" charset="0"/>
            </a:endParaRPr>
          </a:p>
        </p:txBody>
      </p:sp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" y="3879392"/>
            <a:ext cx="1738768" cy="975286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2424113" y="-28763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829131" y="532955"/>
            <a:ext cx="2957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시스템 구성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1CCF6F-16FB-4AED-829B-09F48A593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8" y="515820"/>
            <a:ext cx="1569947" cy="7421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C52B0C-8A31-4B3F-9F32-B43628486A80}"/>
              </a:ext>
            </a:extLst>
          </p:cNvPr>
          <p:cNvGrpSpPr/>
          <p:nvPr/>
        </p:nvGrpSpPr>
        <p:grpSpPr>
          <a:xfrm>
            <a:off x="345058" y="1849858"/>
            <a:ext cx="1738768" cy="258914"/>
            <a:chOff x="345058" y="1347583"/>
            <a:chExt cx="1738768" cy="258914"/>
          </a:xfrm>
        </p:grpSpPr>
        <p:sp>
          <p:nvSpPr>
            <p:cNvPr id="5" name="직사각형 4"/>
            <p:cNvSpPr/>
            <p:nvPr/>
          </p:nvSpPr>
          <p:spPr>
            <a:xfrm>
              <a:off x="345058" y="1347583"/>
              <a:ext cx="1738768" cy="250166"/>
            </a:xfrm>
            <a:prstGeom prst="rect">
              <a:avLst/>
            </a:prstGeom>
            <a:solidFill>
              <a:srgbClr val="CC1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3552" y="1352581"/>
              <a:ext cx="9188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Oswald Regular" panose="02000503000000000000" pitchFamily="2" charset="0"/>
                </a:rPr>
                <a:t>시스템 구성 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5D4638-B8C3-4013-9DC4-C22A2742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497" y="1402110"/>
              <a:ext cx="160958" cy="145048"/>
            </a:xfrm>
            <a:prstGeom prst="rect">
              <a:avLst/>
            </a:prstGeom>
          </p:spPr>
        </p:pic>
      </p:grpSp>
      <p:pic>
        <p:nvPicPr>
          <p:cNvPr id="1042" name="Picture 18" descr="https://static.thenounproject.com/png/492666-200.png">
            <a:extLst>
              <a:ext uri="{FF2B5EF4-FFF2-40B4-BE49-F238E27FC236}">
                <a16:creationId xmlns:a16="http://schemas.microsoft.com/office/drawing/2014/main" id="{9DBD129F-3D99-452C-B01D-EF01B6CDC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5" y="2663468"/>
            <a:ext cx="283158" cy="28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7D62D613-1FEC-45F6-BDE0-84C45B95D6B1}"/>
              </a:ext>
            </a:extLst>
          </p:cNvPr>
          <p:cNvSpPr txBox="1"/>
          <p:nvPr/>
        </p:nvSpPr>
        <p:spPr>
          <a:xfrm>
            <a:off x="537742" y="2670411"/>
            <a:ext cx="1500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Message Protocol</a:t>
            </a:r>
          </a:p>
        </p:txBody>
      </p:sp>
      <p:pic>
        <p:nvPicPr>
          <p:cNvPr id="1044" name="Picture 20" descr="https://static.thenounproject.com/png/1612749-200.png">
            <a:extLst>
              <a:ext uri="{FF2B5EF4-FFF2-40B4-BE49-F238E27FC236}">
                <a16:creationId xmlns:a16="http://schemas.microsoft.com/office/drawing/2014/main" id="{9EDFB3E5-B4ED-44F3-8DFE-AEBF456F9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48" y="3016233"/>
            <a:ext cx="261472" cy="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D7AE7CB8-7AF2-4407-8FEC-FDBB9F9368BA}"/>
              </a:ext>
            </a:extLst>
          </p:cNvPr>
          <p:cNvSpPr txBox="1"/>
          <p:nvPr/>
        </p:nvSpPr>
        <p:spPr>
          <a:xfrm>
            <a:off x="537742" y="2999098"/>
            <a:ext cx="1656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위험요소 및 해결방안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3A87B3-BB8D-403B-83E8-73842233F0C0}"/>
              </a:ext>
            </a:extLst>
          </p:cNvPr>
          <p:cNvSpPr txBox="1"/>
          <p:nvPr/>
        </p:nvSpPr>
        <p:spPr>
          <a:xfrm>
            <a:off x="537742" y="334744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데모영상</a:t>
            </a:r>
            <a:endParaRPr lang="en-US" altLang="ko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6" name="Picture 22" descr="https://static.thenounproject.com/png/2216454-200.png">
            <a:extLst>
              <a:ext uri="{FF2B5EF4-FFF2-40B4-BE49-F238E27FC236}">
                <a16:creationId xmlns:a16="http://schemas.microsoft.com/office/drawing/2014/main" id="{F3933F16-D386-4993-BD13-2F221CBD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04" y="3377980"/>
            <a:ext cx="215924" cy="21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1F66D6-B908-4F92-8BF8-74D8DB831E63}"/>
              </a:ext>
            </a:extLst>
          </p:cNvPr>
          <p:cNvSpPr/>
          <p:nvPr/>
        </p:nvSpPr>
        <p:spPr>
          <a:xfrm>
            <a:off x="345058" y="2096808"/>
            <a:ext cx="1738768" cy="484468"/>
          </a:xfrm>
          <a:prstGeom prst="rect">
            <a:avLst/>
          </a:prstGeom>
          <a:solidFill>
            <a:srgbClr val="CC18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</a:rPr>
              <a:t>시스템 구성</a:t>
            </a:r>
            <a:endParaRPr lang="en-US" altLang="ko-KR" sz="130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</a:rPr>
              <a:t>시스템 구성도</a:t>
            </a:r>
            <a:endParaRPr lang="en-US" altLang="ko-KR" sz="1300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63CB97-F888-425F-82A4-D250344424D0}"/>
              </a:ext>
            </a:extLst>
          </p:cNvPr>
          <p:cNvGrpSpPr/>
          <p:nvPr/>
        </p:nvGrpSpPr>
        <p:grpSpPr>
          <a:xfrm>
            <a:off x="353654" y="1224700"/>
            <a:ext cx="1795479" cy="276999"/>
            <a:chOff x="323766" y="1667176"/>
            <a:chExt cx="1795479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B8238A-A630-4035-B091-64E4757A4F3A}"/>
                </a:ext>
              </a:extLst>
            </p:cNvPr>
            <p:cNvSpPr txBox="1"/>
            <p:nvPr/>
          </p:nvSpPr>
          <p:spPr>
            <a:xfrm>
              <a:off x="512715" y="1667176"/>
              <a:ext cx="1606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Oswald Regular" panose="02000503000000000000" pitchFamily="2" charset="0"/>
                </a:rPr>
                <a:t>SSUTube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소개 및 개요</a:t>
              </a:r>
              <a:endParaRPr lang="en-US" altLang="ko-KR" sz="1200" b="1" dirty="0"/>
            </a:p>
          </p:txBody>
        </p:sp>
        <p:pic>
          <p:nvPicPr>
            <p:cNvPr id="50" name="Picture 2" descr="https://static.thenounproject.com/png/1270862-200.png">
              <a:extLst>
                <a:ext uri="{FF2B5EF4-FFF2-40B4-BE49-F238E27FC236}">
                  <a16:creationId xmlns:a16="http://schemas.microsoft.com/office/drawing/2014/main" id="{DEF8850C-EB4B-4ACA-A659-266380A8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66" y="1679634"/>
              <a:ext cx="250645" cy="25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442431-1F6C-459D-AC4A-8A78424F6F8A}"/>
              </a:ext>
            </a:extLst>
          </p:cNvPr>
          <p:cNvCxnSpPr/>
          <p:nvPr/>
        </p:nvCxnSpPr>
        <p:spPr>
          <a:xfrm>
            <a:off x="2970939" y="2362670"/>
            <a:ext cx="8646641" cy="0"/>
          </a:xfrm>
          <a:prstGeom prst="line">
            <a:avLst/>
          </a:prstGeom>
          <a:ln>
            <a:solidFill>
              <a:srgbClr val="6E6F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C6CE98-7E81-4618-B1A6-82CEB78D8204}"/>
              </a:ext>
            </a:extLst>
          </p:cNvPr>
          <p:cNvSpPr/>
          <p:nvPr/>
        </p:nvSpPr>
        <p:spPr>
          <a:xfrm>
            <a:off x="3026909" y="1768717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lternateGothic2 BT" panose="020B0608020202050204" pitchFamily="34" charset="0"/>
                <a:cs typeface="Arial" panose="020B0604020202020204" pitchFamily="34" charset="0"/>
              </a:rPr>
              <a:t>시스템 구성도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1C4298-DB91-49C3-A43F-D4B5C53FE9AB}"/>
              </a:ext>
            </a:extLst>
          </p:cNvPr>
          <p:cNvGrpSpPr/>
          <p:nvPr/>
        </p:nvGrpSpPr>
        <p:grpSpPr>
          <a:xfrm>
            <a:off x="348058" y="1541745"/>
            <a:ext cx="983481" cy="276999"/>
            <a:chOff x="348058" y="2002858"/>
            <a:chExt cx="983481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5FC594-F057-412A-8718-13E84D068E4C}"/>
                </a:ext>
              </a:extLst>
            </p:cNvPr>
            <p:cNvSpPr txBox="1"/>
            <p:nvPr/>
          </p:nvSpPr>
          <p:spPr>
            <a:xfrm>
              <a:off x="531320" y="200285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Oswald Regular" panose="02000503000000000000" pitchFamily="2" charset="0"/>
                </a:rPr>
                <a:t>요구사항</a:t>
              </a:r>
              <a:endParaRPr lang="en-US" altLang="ko-KR" sz="1200" b="1" dirty="0"/>
            </a:p>
          </p:txBody>
        </p:sp>
        <p:pic>
          <p:nvPicPr>
            <p:cNvPr id="54" name="Picture 14" descr="https://static.thenounproject.com/png/2258331-200.png">
              <a:extLst>
                <a:ext uri="{FF2B5EF4-FFF2-40B4-BE49-F238E27FC236}">
                  <a16:creationId xmlns:a16="http://schemas.microsoft.com/office/drawing/2014/main" id="{E8D58259-9E4C-41F0-8D54-BB907FFE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58" y="2007493"/>
              <a:ext cx="238774" cy="23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21853" y="-1067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54457576" descr="EMB0000213c315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08" y="2398680"/>
            <a:ext cx="8590671" cy="393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4153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1284</Words>
  <Application>Microsoft Office PowerPoint</Application>
  <PresentationFormat>와이드스크린</PresentationFormat>
  <Paragraphs>510</Paragraphs>
  <Slides>20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Calibri</vt:lpstr>
      <vt:lpstr>Oswald Regular</vt:lpstr>
      <vt:lpstr>맑은 고딕 Semilight</vt:lpstr>
      <vt:lpstr>Arial</vt:lpstr>
      <vt:lpstr>Product Sans</vt:lpstr>
      <vt:lpstr>AlternateGothic2 BT</vt:lpstr>
      <vt:lpstr>HY헤드라인M</vt:lpstr>
      <vt:lpstr>서울남산체 EB</vt:lpstr>
      <vt:lpstr>Arial Narrow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계 희준</cp:lastModifiedBy>
  <cp:revision>151</cp:revision>
  <dcterms:created xsi:type="dcterms:W3CDTF">2015-09-06T03:23:36Z</dcterms:created>
  <dcterms:modified xsi:type="dcterms:W3CDTF">2019-06-19T10:30:57Z</dcterms:modified>
</cp:coreProperties>
</file>